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326" r:id="rId5"/>
    <p:sldId id="257" r:id="rId6"/>
    <p:sldId id="381" r:id="rId7"/>
    <p:sldId id="382" r:id="rId8"/>
    <p:sldId id="395" r:id="rId9"/>
    <p:sldId id="385" r:id="rId10"/>
    <p:sldId id="393" r:id="rId11"/>
    <p:sldId id="394" r:id="rId12"/>
    <p:sldId id="406" r:id="rId13"/>
    <p:sldId id="389" r:id="rId14"/>
    <p:sldId id="391" r:id="rId15"/>
    <p:sldId id="392" r:id="rId16"/>
    <p:sldId id="407" r:id="rId17"/>
    <p:sldId id="388" r:id="rId18"/>
    <p:sldId id="390" r:id="rId19"/>
    <p:sldId id="396" r:id="rId20"/>
    <p:sldId id="410" r:id="rId21"/>
    <p:sldId id="398" r:id="rId22"/>
    <p:sldId id="409" r:id="rId23"/>
    <p:sldId id="408" r:id="rId24"/>
    <p:sldId id="411" r:id="rId25"/>
    <p:sldId id="404" r:id="rId26"/>
    <p:sldId id="405" r:id="rId27"/>
    <p:sldId id="345" r:id="rId28"/>
    <p:sldId id="342" r:id="rId29"/>
  </p:sldIdLst>
  <p:sldSz cx="13003213" cy="7315200"/>
  <p:notesSz cx="6858000" cy="9144000"/>
  <p:defaultTextStyle>
    <a:defPPr>
      <a:defRPr lang="en-US"/>
    </a:defPPr>
    <a:lvl1pPr marL="0" algn="l" defTabSz="975090" rtl="0" eaLnBrk="1" latinLnBrk="0" hangingPunct="1">
      <a:defRPr sz="1920" kern="1200">
        <a:solidFill>
          <a:schemeClr val="tx1"/>
        </a:solidFill>
        <a:latin typeface="+mn-lt"/>
        <a:ea typeface="+mn-ea"/>
        <a:cs typeface="+mn-cs"/>
      </a:defRPr>
    </a:lvl1pPr>
    <a:lvl2pPr marL="487544" algn="l" defTabSz="975090" rtl="0" eaLnBrk="1" latinLnBrk="0" hangingPunct="1">
      <a:defRPr sz="1920" kern="1200">
        <a:solidFill>
          <a:schemeClr val="tx1"/>
        </a:solidFill>
        <a:latin typeface="+mn-lt"/>
        <a:ea typeface="+mn-ea"/>
        <a:cs typeface="+mn-cs"/>
      </a:defRPr>
    </a:lvl2pPr>
    <a:lvl3pPr marL="975090" algn="l" defTabSz="975090" rtl="0" eaLnBrk="1" latinLnBrk="0" hangingPunct="1">
      <a:defRPr sz="1920" kern="1200">
        <a:solidFill>
          <a:schemeClr val="tx1"/>
        </a:solidFill>
        <a:latin typeface="+mn-lt"/>
        <a:ea typeface="+mn-ea"/>
        <a:cs typeface="+mn-cs"/>
      </a:defRPr>
    </a:lvl3pPr>
    <a:lvl4pPr marL="1462633" algn="l" defTabSz="975090" rtl="0" eaLnBrk="1" latinLnBrk="0" hangingPunct="1">
      <a:defRPr sz="1920" kern="1200">
        <a:solidFill>
          <a:schemeClr val="tx1"/>
        </a:solidFill>
        <a:latin typeface="+mn-lt"/>
        <a:ea typeface="+mn-ea"/>
        <a:cs typeface="+mn-cs"/>
      </a:defRPr>
    </a:lvl4pPr>
    <a:lvl5pPr marL="1950178" algn="l" defTabSz="975090" rtl="0" eaLnBrk="1" latinLnBrk="0" hangingPunct="1">
      <a:defRPr sz="1920" kern="1200">
        <a:solidFill>
          <a:schemeClr val="tx1"/>
        </a:solidFill>
        <a:latin typeface="+mn-lt"/>
        <a:ea typeface="+mn-ea"/>
        <a:cs typeface="+mn-cs"/>
      </a:defRPr>
    </a:lvl5pPr>
    <a:lvl6pPr marL="2437723" algn="l" defTabSz="975090" rtl="0" eaLnBrk="1" latinLnBrk="0" hangingPunct="1">
      <a:defRPr sz="1920" kern="1200">
        <a:solidFill>
          <a:schemeClr val="tx1"/>
        </a:solidFill>
        <a:latin typeface="+mn-lt"/>
        <a:ea typeface="+mn-ea"/>
        <a:cs typeface="+mn-cs"/>
      </a:defRPr>
    </a:lvl6pPr>
    <a:lvl7pPr marL="2925268" algn="l" defTabSz="975090" rtl="0" eaLnBrk="1" latinLnBrk="0" hangingPunct="1">
      <a:defRPr sz="1920" kern="1200">
        <a:solidFill>
          <a:schemeClr val="tx1"/>
        </a:solidFill>
        <a:latin typeface="+mn-lt"/>
        <a:ea typeface="+mn-ea"/>
        <a:cs typeface="+mn-cs"/>
      </a:defRPr>
    </a:lvl7pPr>
    <a:lvl8pPr marL="3412812" algn="l" defTabSz="975090" rtl="0" eaLnBrk="1" latinLnBrk="0" hangingPunct="1">
      <a:defRPr sz="1920" kern="1200">
        <a:solidFill>
          <a:schemeClr val="tx1"/>
        </a:solidFill>
        <a:latin typeface="+mn-lt"/>
        <a:ea typeface="+mn-ea"/>
        <a:cs typeface="+mn-cs"/>
      </a:defRPr>
    </a:lvl8pPr>
    <a:lvl9pPr marL="3900357" algn="l" defTabSz="975090" rtl="0" eaLnBrk="1" latinLnBrk="0" hangingPunct="1">
      <a:defRPr sz="192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A790D4-94A3-480D-BBD0-04CB749DF023}">
          <p14:sldIdLst>
            <p14:sldId id="326"/>
            <p14:sldId id="257"/>
            <p14:sldId id="381"/>
            <p14:sldId id="382"/>
            <p14:sldId id="395"/>
            <p14:sldId id="385"/>
            <p14:sldId id="393"/>
            <p14:sldId id="394"/>
            <p14:sldId id="406"/>
            <p14:sldId id="389"/>
            <p14:sldId id="391"/>
            <p14:sldId id="392"/>
            <p14:sldId id="407"/>
            <p14:sldId id="388"/>
            <p14:sldId id="390"/>
            <p14:sldId id="396"/>
            <p14:sldId id="410"/>
            <p14:sldId id="398"/>
            <p14:sldId id="409"/>
            <p14:sldId id="408"/>
            <p14:sldId id="411"/>
            <p14:sldId id="404"/>
            <p14:sldId id="405"/>
            <p14:sldId id="345"/>
            <p14:sldId id="3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du SUBASINGHE" initials="MS" lastIdx="3" clrIdx="0">
    <p:extLst>
      <p:ext uri="{19B8F6BF-5375-455C-9EA6-DF929625EA0E}">
        <p15:presenceInfo xmlns:p15="http://schemas.microsoft.com/office/powerpoint/2012/main" userId="S-1-5-21-3208199719-2002702367-2867066461-779116" providerId="AD"/>
      </p:ext>
    </p:extLst>
  </p:cmAuthor>
  <p:cmAuthor id="2" name="Kamil M STAJERSKI" initials="KS" lastIdx="15" clrIdx="1">
    <p:extLst>
      <p:ext uri="{19B8F6BF-5375-455C-9EA6-DF929625EA0E}">
        <p15:presenceInfo xmlns:p15="http://schemas.microsoft.com/office/powerpoint/2012/main" userId="S::kamil.m.stajerski@hsbc.com::24efc4e4-aa27-460f-9e12-b0fa93ca8222" providerId="AD"/>
      </p:ext>
    </p:extLst>
  </p:cmAuthor>
  <p:cmAuthor id="3" name="marcin.nowik@hsbc.com" initials="m" lastIdx="1" clrIdx="2">
    <p:extLst>
      <p:ext uri="{19B8F6BF-5375-455C-9EA6-DF929625EA0E}">
        <p15:presenceInfo xmlns:p15="http://schemas.microsoft.com/office/powerpoint/2012/main" userId="marcin.nowik@hsbc.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8D6"/>
    <a:srgbClr val="BA1110"/>
    <a:srgbClr val="333333"/>
    <a:srgbClr val="767676"/>
    <a:srgbClr val="EDEDED"/>
    <a:srgbClr val="F3F3F3"/>
    <a:srgbClr val="730014"/>
    <a:srgbClr val="E31E22"/>
    <a:srgbClr val="DB001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DF6447A-24EA-4742-A8FB-1DF080B5CEFA}">
  <a:tblStyle styleId="{DDF6447A-24EA-4742-A8FB-1DF080B5CEFA}" styleName="HSBC Table">
    <a:wholeTbl>
      <a:tcTxStyle>
        <a:fontRef idx="minor">
          <a:prstClr val="black"/>
        </a:fontRef>
        <a:schemeClr val="tx1"/>
      </a:tcTxStyle>
      <a:tcStyle>
        <a:tcBdr>
          <a:left>
            <a:ln>
              <a:noFill/>
            </a:ln>
          </a:left>
          <a:right>
            <a:ln>
              <a:noFill/>
            </a:ln>
          </a:right>
          <a:top>
            <a:ln>
              <a:noFill/>
            </a:ln>
          </a:top>
          <a:bottom>
            <a:ln w="3175" cmpd="sng">
              <a:solidFill>
                <a:schemeClr val="tx1"/>
              </a:solidFill>
            </a:ln>
          </a:bottom>
          <a:insideH>
            <a:ln w="3175" cmpd="sng">
              <a:solidFill>
                <a:schemeClr val="tx1"/>
              </a:solidFill>
            </a:ln>
          </a:insideH>
          <a:insideV>
            <a:ln>
              <a:noFill/>
            </a:ln>
          </a:insideV>
        </a:tcBdr>
        <a:fill>
          <a:noFill/>
        </a:fill>
      </a:tcStyle>
    </a:wholeTbl>
    <a:band2V>
      <a:tcStyle>
        <a:tcBdr/>
        <a:fill>
          <a:solidFill>
            <a:schemeClr val="dk1">
              <a:tint val="10000"/>
            </a:schemeClr>
          </a:solidFill>
        </a:fill>
      </a:tcStyle>
    </a:band2V>
    <a:firstCol>
      <a:tcTxStyle>
        <a:fontRef idx="minor">
          <a:prstClr val="black"/>
        </a:fontRef>
        <a:schemeClr val="tx2"/>
      </a:tcTxStyle>
      <a:tcStyle>
        <a:tcBdr/>
      </a:tcStyle>
    </a:firstCol>
    <a:firstRow>
      <a:tcTxStyle b="on">
        <a:fontRef idx="minor">
          <a:prstClr val="black"/>
        </a:fontRef>
      </a:tcTxStyle>
      <a:tcStyle>
        <a:tcBdr>
          <a:bottom>
            <a:ln w="12700" cmpd="sng">
              <a:solidFill>
                <a:srgbClr val="000000"/>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96259" autoAdjust="0"/>
  </p:normalViewPr>
  <p:slideViewPr>
    <p:cSldViewPr snapToGrid="0" showGuides="1">
      <p:cViewPr varScale="1">
        <p:scale>
          <a:sx n="100" d="100"/>
          <a:sy n="100" d="100"/>
        </p:scale>
        <p:origin x="1086" y="78"/>
      </p:cViewPr>
      <p:guideLst/>
    </p:cSldViewPr>
  </p:slideViewPr>
  <p:outlineViewPr>
    <p:cViewPr>
      <p:scale>
        <a:sx n="33" d="100"/>
        <a:sy n="33" d="100"/>
      </p:scale>
      <p:origin x="0" y="-39102"/>
    </p:cViewPr>
  </p:outlineViewPr>
  <p:notesTextViewPr>
    <p:cViewPr>
      <p:scale>
        <a:sx n="3" d="2"/>
        <a:sy n="3" d="2"/>
      </p:scale>
      <p:origin x="0" y="0"/>
    </p:cViewPr>
  </p:notesTextViewPr>
  <p:sorterViewPr>
    <p:cViewPr>
      <p:scale>
        <a:sx n="100" d="100"/>
        <a:sy n="100" d="100"/>
      </p:scale>
      <p:origin x="0" y="-11328"/>
    </p:cViewPr>
  </p:sorterViewPr>
  <p:notesViewPr>
    <p:cSldViewPr snapToGrid="0" showGuides="1">
      <p:cViewPr varScale="1">
        <p:scale>
          <a:sx n="68" d="100"/>
          <a:sy n="68" d="100"/>
        </p:scale>
        <p:origin x="30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E612C-0942-492B-AED5-1F24089BCC7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0422240-41BC-42F9-A703-3B1BF539DA10}">
      <dgm:prSet phldrT="[Text]" custT="1"/>
      <dgm:spPr/>
      <dgm:t>
        <a:bodyPr/>
        <a:lstStyle/>
        <a:p>
          <a:r>
            <a:rPr lang="en-US" sz="1200" dirty="0"/>
            <a:t>PPNR Definition</a:t>
          </a:r>
        </a:p>
      </dgm:t>
    </dgm:pt>
    <dgm:pt modelId="{C01DE13E-B944-4266-8E6B-01832F286234}" type="parTrans" cxnId="{B4C1BECA-2FD3-4775-98A5-4D7E5B6412B0}">
      <dgm:prSet/>
      <dgm:spPr/>
      <dgm:t>
        <a:bodyPr/>
        <a:lstStyle/>
        <a:p>
          <a:endParaRPr lang="en-US"/>
        </a:p>
      </dgm:t>
    </dgm:pt>
    <dgm:pt modelId="{E8C62CE4-D185-4AC3-B3DC-89649BF5E3F3}" type="sibTrans" cxnId="{B4C1BECA-2FD3-4775-98A5-4D7E5B6412B0}">
      <dgm:prSet/>
      <dgm:spPr/>
      <dgm:t>
        <a:bodyPr/>
        <a:lstStyle/>
        <a:p>
          <a:endParaRPr lang="en-US"/>
        </a:p>
      </dgm:t>
    </dgm:pt>
    <dgm:pt modelId="{4A77BA20-AEB0-4184-A1A7-64BCACDCF2E1}">
      <dgm:prSet phldrT="[Text]" custT="1"/>
      <dgm:spPr/>
      <dgm:t>
        <a:bodyPr/>
        <a:lstStyle/>
        <a:p>
          <a:pPr marL="0" indent="0">
            <a:buNone/>
          </a:pPr>
          <a:r>
            <a:rPr lang="en-US" sz="1200" b="1" dirty="0">
              <a:latin typeface="Univers Next for HSBC Light" panose="020B0403030202020203" pitchFamily="34" charset="0"/>
            </a:rPr>
            <a:t>Pre-provision Net Revenue </a:t>
          </a:r>
          <a:r>
            <a:rPr lang="en-US" sz="1200" dirty="0">
              <a:latin typeface="Univers Next for HSBC Light" panose="020B0403030202020203" pitchFamily="34" charset="0"/>
            </a:rPr>
            <a:t>(PPNR) is the net revenue of the bank before adjusting for loss provisions.</a:t>
          </a:r>
          <a:endParaRPr lang="en-US" sz="1200" u="none" dirty="0">
            <a:latin typeface="Univers Next for HSBC Light" panose="020B0403030202020203" pitchFamily="34" charset="0"/>
          </a:endParaRPr>
        </a:p>
      </dgm:t>
    </dgm:pt>
    <dgm:pt modelId="{F19CD153-CF05-4EC2-8D66-B9CED24227E8}" type="parTrans" cxnId="{60639953-2B32-4B16-9E9C-6A1F6039E74A}">
      <dgm:prSet/>
      <dgm:spPr/>
      <dgm:t>
        <a:bodyPr/>
        <a:lstStyle/>
        <a:p>
          <a:endParaRPr lang="en-US"/>
        </a:p>
      </dgm:t>
    </dgm:pt>
    <dgm:pt modelId="{56F49F72-3070-46AB-83C4-4ACBE60CDB78}" type="sibTrans" cxnId="{60639953-2B32-4B16-9E9C-6A1F6039E74A}">
      <dgm:prSet/>
      <dgm:spPr/>
      <dgm:t>
        <a:bodyPr/>
        <a:lstStyle/>
        <a:p>
          <a:endParaRPr lang="en-US"/>
        </a:p>
      </dgm:t>
    </dgm:pt>
    <dgm:pt modelId="{2500FC16-0135-4DEA-A059-2A1590E40DD7}">
      <dgm:prSet phldrT="[Text]" custT="1"/>
      <dgm:spPr/>
      <dgm:t>
        <a:bodyPr/>
        <a:lstStyle/>
        <a:p>
          <a:pPr marL="0" indent="0">
            <a:buNone/>
          </a:pPr>
          <a:r>
            <a:rPr lang="en-US" sz="1200" dirty="0">
              <a:latin typeface="Univers Next for HSBC Light" panose="020B0403030202020203" pitchFamily="34" charset="0"/>
            </a:rPr>
            <a:t>It is defined as the sum of </a:t>
          </a:r>
          <a:r>
            <a:rPr lang="en-US" sz="1200" u="sng" dirty="0">
              <a:latin typeface="Univers Next for HSBC Light" panose="020B0403030202020203" pitchFamily="34" charset="0"/>
            </a:rPr>
            <a:t>Net Interest income </a:t>
          </a:r>
          <a:r>
            <a:rPr lang="en-US" sz="1200" dirty="0">
              <a:latin typeface="Univers Next for HSBC Light" panose="020B0403030202020203" pitchFamily="34" charset="0"/>
            </a:rPr>
            <a:t>and </a:t>
          </a:r>
          <a:r>
            <a:rPr lang="en-US" sz="1200" u="sng" dirty="0">
              <a:latin typeface="Univers Next for HSBC Light" panose="020B0403030202020203" pitchFamily="34" charset="0"/>
            </a:rPr>
            <a:t>Non-Interest income </a:t>
          </a:r>
          <a:r>
            <a:rPr lang="en-US" sz="1200" dirty="0">
              <a:latin typeface="Univers Next for HSBC Light" panose="020B0403030202020203" pitchFamily="34" charset="0"/>
            </a:rPr>
            <a:t>less </a:t>
          </a:r>
          <a:r>
            <a:rPr lang="en-US" sz="1200" u="none" dirty="0">
              <a:latin typeface="Univers Next for HSBC Light" panose="020B0403030202020203" pitchFamily="34" charset="0"/>
            </a:rPr>
            <a:t>expenses and loss provisions.</a:t>
          </a:r>
        </a:p>
      </dgm:t>
    </dgm:pt>
    <dgm:pt modelId="{918295BD-79BF-47BD-B253-976284ED2C19}" type="parTrans" cxnId="{723B63B9-D5DD-440D-B1FD-F740E575C8C1}">
      <dgm:prSet/>
      <dgm:spPr/>
      <dgm:t>
        <a:bodyPr/>
        <a:lstStyle/>
        <a:p>
          <a:endParaRPr lang="en-GB"/>
        </a:p>
      </dgm:t>
    </dgm:pt>
    <dgm:pt modelId="{ACACFEEE-9BD0-435B-9315-E4A3BBF72879}" type="sibTrans" cxnId="{723B63B9-D5DD-440D-B1FD-F740E575C8C1}">
      <dgm:prSet/>
      <dgm:spPr/>
      <dgm:t>
        <a:bodyPr/>
        <a:lstStyle/>
        <a:p>
          <a:endParaRPr lang="en-GB"/>
        </a:p>
      </dgm:t>
    </dgm:pt>
    <dgm:pt modelId="{19678C9F-0639-4C1A-8EA9-745F5EBAA52A}" type="pres">
      <dgm:prSet presAssocID="{382E612C-0942-492B-AED5-1F24089BCC75}" presName="linear" presStyleCnt="0">
        <dgm:presLayoutVars>
          <dgm:dir/>
          <dgm:animLvl val="lvl"/>
          <dgm:resizeHandles val="exact"/>
        </dgm:presLayoutVars>
      </dgm:prSet>
      <dgm:spPr/>
    </dgm:pt>
    <dgm:pt modelId="{ED7BE794-C9E9-405E-BDE4-8F74F1860FE5}" type="pres">
      <dgm:prSet presAssocID="{20422240-41BC-42F9-A703-3B1BF539DA10}" presName="parentLin" presStyleCnt="0"/>
      <dgm:spPr/>
    </dgm:pt>
    <dgm:pt modelId="{B5B92BF9-C5AF-4A22-9DD5-BFCAC524251B}" type="pres">
      <dgm:prSet presAssocID="{20422240-41BC-42F9-A703-3B1BF539DA10}" presName="parentLeftMargin" presStyleLbl="node1" presStyleIdx="0" presStyleCnt="1"/>
      <dgm:spPr/>
    </dgm:pt>
    <dgm:pt modelId="{4841A2C4-146F-4E79-88B7-9B5402BE253D}" type="pres">
      <dgm:prSet presAssocID="{20422240-41BC-42F9-A703-3B1BF539DA10}" presName="parentText" presStyleLbl="node1" presStyleIdx="0" presStyleCnt="1" custScaleX="33204" custScaleY="137506" custLinFactNeighborX="-64134" custLinFactNeighborY="-369">
        <dgm:presLayoutVars>
          <dgm:chMax val="0"/>
          <dgm:bulletEnabled val="1"/>
        </dgm:presLayoutVars>
      </dgm:prSet>
      <dgm:spPr/>
    </dgm:pt>
    <dgm:pt modelId="{B1732DE3-578A-4C55-852D-1003969A6C67}" type="pres">
      <dgm:prSet presAssocID="{20422240-41BC-42F9-A703-3B1BF539DA10}" presName="negativeSpace" presStyleCnt="0"/>
      <dgm:spPr/>
    </dgm:pt>
    <dgm:pt modelId="{03301FE8-49D5-4E37-9B9E-3E0171E1B30E}" type="pres">
      <dgm:prSet presAssocID="{20422240-41BC-42F9-A703-3B1BF539DA10}" presName="childText" presStyleLbl="conFgAcc1" presStyleIdx="0" presStyleCnt="1" custLinFactNeighborY="12271">
        <dgm:presLayoutVars>
          <dgm:bulletEnabled val="1"/>
        </dgm:presLayoutVars>
      </dgm:prSet>
      <dgm:spPr/>
    </dgm:pt>
  </dgm:ptLst>
  <dgm:cxnLst>
    <dgm:cxn modelId="{2625CC12-3887-4B5A-9B2F-42789A8D44FF}" type="presOf" srcId="{382E612C-0942-492B-AED5-1F24089BCC75}" destId="{19678C9F-0639-4C1A-8EA9-745F5EBAA52A}" srcOrd="0" destOrd="0" presId="urn:microsoft.com/office/officeart/2005/8/layout/list1"/>
    <dgm:cxn modelId="{1E8C0D42-68DC-4B01-85FE-0CDD87198FAA}" type="presOf" srcId="{20422240-41BC-42F9-A703-3B1BF539DA10}" destId="{4841A2C4-146F-4E79-88B7-9B5402BE253D}" srcOrd="1" destOrd="0" presId="urn:microsoft.com/office/officeart/2005/8/layout/list1"/>
    <dgm:cxn modelId="{CDAA1F6C-5420-437E-9FF1-41435810AB27}" type="presOf" srcId="{4A77BA20-AEB0-4184-A1A7-64BCACDCF2E1}" destId="{03301FE8-49D5-4E37-9B9E-3E0171E1B30E}" srcOrd="0" destOrd="0" presId="urn:microsoft.com/office/officeart/2005/8/layout/list1"/>
    <dgm:cxn modelId="{60639953-2B32-4B16-9E9C-6A1F6039E74A}" srcId="{20422240-41BC-42F9-A703-3B1BF539DA10}" destId="{4A77BA20-AEB0-4184-A1A7-64BCACDCF2E1}" srcOrd="0" destOrd="0" parTransId="{F19CD153-CF05-4EC2-8D66-B9CED24227E8}" sibTransId="{56F49F72-3070-46AB-83C4-4ACBE60CDB78}"/>
    <dgm:cxn modelId="{05FD2EA9-6ECD-4067-9CA1-EC0FB44AC105}" type="presOf" srcId="{20422240-41BC-42F9-A703-3B1BF539DA10}" destId="{B5B92BF9-C5AF-4A22-9DD5-BFCAC524251B}" srcOrd="0" destOrd="0" presId="urn:microsoft.com/office/officeart/2005/8/layout/list1"/>
    <dgm:cxn modelId="{723B63B9-D5DD-440D-B1FD-F740E575C8C1}" srcId="{20422240-41BC-42F9-A703-3B1BF539DA10}" destId="{2500FC16-0135-4DEA-A059-2A1590E40DD7}" srcOrd="1" destOrd="0" parTransId="{918295BD-79BF-47BD-B253-976284ED2C19}" sibTransId="{ACACFEEE-9BD0-435B-9315-E4A3BBF72879}"/>
    <dgm:cxn modelId="{B4C1BECA-2FD3-4775-98A5-4D7E5B6412B0}" srcId="{382E612C-0942-492B-AED5-1F24089BCC75}" destId="{20422240-41BC-42F9-A703-3B1BF539DA10}" srcOrd="0" destOrd="0" parTransId="{C01DE13E-B944-4266-8E6B-01832F286234}" sibTransId="{E8C62CE4-D185-4AC3-B3DC-89649BF5E3F3}"/>
    <dgm:cxn modelId="{D06BDBD7-25D1-475D-BC97-880C84EDA4FB}" type="presOf" srcId="{2500FC16-0135-4DEA-A059-2A1590E40DD7}" destId="{03301FE8-49D5-4E37-9B9E-3E0171E1B30E}" srcOrd="0" destOrd="1" presId="urn:microsoft.com/office/officeart/2005/8/layout/list1"/>
    <dgm:cxn modelId="{72540579-A094-45C8-B503-AE728BF54B67}" type="presParOf" srcId="{19678C9F-0639-4C1A-8EA9-745F5EBAA52A}" destId="{ED7BE794-C9E9-405E-BDE4-8F74F1860FE5}" srcOrd="0" destOrd="0" presId="urn:microsoft.com/office/officeart/2005/8/layout/list1"/>
    <dgm:cxn modelId="{B2251D30-4063-45E1-B842-8D816EA807F7}" type="presParOf" srcId="{ED7BE794-C9E9-405E-BDE4-8F74F1860FE5}" destId="{B5B92BF9-C5AF-4A22-9DD5-BFCAC524251B}" srcOrd="0" destOrd="0" presId="urn:microsoft.com/office/officeart/2005/8/layout/list1"/>
    <dgm:cxn modelId="{A8C110DB-9E6D-433E-A514-EEA17ECBB091}" type="presParOf" srcId="{ED7BE794-C9E9-405E-BDE4-8F74F1860FE5}" destId="{4841A2C4-146F-4E79-88B7-9B5402BE253D}" srcOrd="1" destOrd="0" presId="urn:microsoft.com/office/officeart/2005/8/layout/list1"/>
    <dgm:cxn modelId="{9CE0E4DA-53B5-4C49-9696-0D6F39A2A3D0}" type="presParOf" srcId="{19678C9F-0639-4C1A-8EA9-745F5EBAA52A}" destId="{B1732DE3-578A-4C55-852D-1003969A6C67}" srcOrd="1" destOrd="0" presId="urn:microsoft.com/office/officeart/2005/8/layout/list1"/>
    <dgm:cxn modelId="{85653D68-E1E5-4180-A63C-F4DB78EEAF26}" type="presParOf" srcId="{19678C9F-0639-4C1A-8EA9-745F5EBAA52A}" destId="{03301FE8-49D5-4E37-9B9E-3E0171E1B30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D3673D-5C52-434C-93C1-1036E2B775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E6525CA-15BD-4391-BB8A-2B03CC7CB5D7}">
      <dgm:prSet custT="1"/>
      <dgm:spPr/>
      <dgm:t>
        <a:bodyPr/>
        <a:lstStyle/>
        <a:p>
          <a:pPr algn="l">
            <a:buFont typeface="Wingdings" panose="05000000000000000000" pitchFamily="2" charset="2"/>
            <a:buNone/>
          </a:pPr>
          <a:endParaRPr lang="en-US" sz="1200" dirty="0">
            <a:latin typeface="Univers Next for HSBC Light" panose="020B0403030202020203" pitchFamily="34" charset="0"/>
          </a:endParaRPr>
        </a:p>
      </dgm:t>
    </dgm:pt>
    <dgm:pt modelId="{477E5F30-EA73-4A12-A5F1-CD4C5E355FF5}" type="sibTrans" cxnId="{28B9F88E-96EB-42F2-A42E-1C346D826945}">
      <dgm:prSet/>
      <dgm:spPr/>
      <dgm:t>
        <a:bodyPr/>
        <a:lstStyle/>
        <a:p>
          <a:endParaRPr lang="en-US"/>
        </a:p>
      </dgm:t>
    </dgm:pt>
    <dgm:pt modelId="{F23F28CA-E92B-4C5C-9705-C07AE7D5EA15}" type="parTrans" cxnId="{28B9F88E-96EB-42F2-A42E-1C346D826945}">
      <dgm:prSet/>
      <dgm:spPr/>
      <dgm:t>
        <a:bodyPr/>
        <a:lstStyle/>
        <a:p>
          <a:endParaRPr lang="en-US"/>
        </a:p>
      </dgm:t>
    </dgm:pt>
    <dgm:pt modelId="{2E96FA3A-8C8B-4E1D-9C17-7E1DB5FAB29B}">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575AD5E4-608B-449E-B069-16642F370CD3}" type="sibTrans" cxnId="{DE3C2260-8BF3-4FB8-917B-8FAE62B43C61}">
      <dgm:prSet/>
      <dgm:spPr/>
      <dgm:t>
        <a:bodyPr/>
        <a:lstStyle/>
        <a:p>
          <a:endParaRPr lang="en-US"/>
        </a:p>
      </dgm:t>
    </dgm:pt>
    <dgm:pt modelId="{16D1665F-E8C6-46ED-A8AB-9C7F247A6728}" type="parTrans" cxnId="{DE3C2260-8BF3-4FB8-917B-8FAE62B43C61}">
      <dgm:prSet/>
      <dgm:spPr/>
      <dgm:t>
        <a:bodyPr/>
        <a:lstStyle/>
        <a:p>
          <a:endParaRPr lang="en-US"/>
        </a:p>
      </dgm:t>
    </dgm:pt>
    <dgm:pt modelId="{EC9A9C84-DCAC-4E20-A38F-1496A98371FB}">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32E48192-E53E-44F4-B84E-12CE19AC8BA6}" type="sibTrans" cxnId="{4BB8098C-D4F6-4667-9641-E81B8EBF5F6B}">
      <dgm:prSet/>
      <dgm:spPr/>
      <dgm:t>
        <a:bodyPr/>
        <a:lstStyle/>
        <a:p>
          <a:endParaRPr lang="en-US"/>
        </a:p>
      </dgm:t>
    </dgm:pt>
    <dgm:pt modelId="{504F7848-C7FC-4A47-95C0-813EFCE6E035}" type="parTrans" cxnId="{4BB8098C-D4F6-4667-9641-E81B8EBF5F6B}">
      <dgm:prSet/>
      <dgm:spPr/>
      <dgm:t>
        <a:bodyPr/>
        <a:lstStyle/>
        <a:p>
          <a:endParaRPr lang="en-US"/>
        </a:p>
      </dgm:t>
    </dgm:pt>
    <dgm:pt modelId="{6C1451BD-E516-4899-A31A-195F4884615E}">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4150B610-617A-45A2-9DE3-DA422A4576E7}" type="sibTrans" cxnId="{CD6134AF-C588-417F-9991-A30B66C8DAB5}">
      <dgm:prSet/>
      <dgm:spPr/>
      <dgm:t>
        <a:bodyPr/>
        <a:lstStyle/>
        <a:p>
          <a:endParaRPr lang="en-US"/>
        </a:p>
      </dgm:t>
    </dgm:pt>
    <dgm:pt modelId="{B355C56A-DEFF-4900-8C84-72CD06010249}" type="parTrans" cxnId="{CD6134AF-C588-417F-9991-A30B66C8DAB5}">
      <dgm:prSet/>
      <dgm:spPr/>
      <dgm:t>
        <a:bodyPr/>
        <a:lstStyle/>
        <a:p>
          <a:endParaRPr lang="en-US"/>
        </a:p>
      </dgm:t>
    </dgm:pt>
    <dgm:pt modelId="{F35DD1A3-B546-40FF-8CF6-B68D419E4641}">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B6A76E38-31C3-425F-A8F5-F84839A73661}" type="sibTrans" cxnId="{6ED5A4BE-724D-4B50-AB04-BF5E8F0A8C9B}">
      <dgm:prSet/>
      <dgm:spPr/>
      <dgm:t>
        <a:bodyPr/>
        <a:lstStyle/>
        <a:p>
          <a:endParaRPr lang="en-US"/>
        </a:p>
      </dgm:t>
    </dgm:pt>
    <dgm:pt modelId="{BB8C5F4E-06D1-4103-8197-B760A50FD0DE}" type="parTrans" cxnId="{6ED5A4BE-724D-4B50-AB04-BF5E8F0A8C9B}">
      <dgm:prSet/>
      <dgm:spPr/>
      <dgm:t>
        <a:bodyPr/>
        <a:lstStyle/>
        <a:p>
          <a:endParaRPr lang="en-US"/>
        </a:p>
      </dgm:t>
    </dgm:pt>
    <dgm:pt modelId="{95A42E77-7B74-4C80-AF25-11CFD4000264}">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07CFD92A-7C7B-4E91-999C-DE9F969092DC}" type="sibTrans" cxnId="{4C274E64-EA78-4714-9D5B-EA59C8502722}">
      <dgm:prSet/>
      <dgm:spPr/>
      <dgm:t>
        <a:bodyPr/>
        <a:lstStyle/>
        <a:p>
          <a:endParaRPr lang="en-US"/>
        </a:p>
      </dgm:t>
    </dgm:pt>
    <dgm:pt modelId="{DD87BE48-DE63-416B-9872-D5DD013400DA}" type="parTrans" cxnId="{4C274E64-EA78-4714-9D5B-EA59C8502722}">
      <dgm:prSet/>
      <dgm:spPr/>
      <dgm:t>
        <a:bodyPr/>
        <a:lstStyle/>
        <a:p>
          <a:endParaRPr lang="en-US"/>
        </a:p>
      </dgm:t>
    </dgm:pt>
    <dgm:pt modelId="{8CE63056-FD39-4104-BD7D-F801F0BCB690}">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801E2B87-2DE1-4AFF-B687-1DDD985382F0}" type="sibTrans" cxnId="{7E856F90-AAF8-4B5D-AD91-7FE5F4877686}">
      <dgm:prSet/>
      <dgm:spPr/>
      <dgm:t>
        <a:bodyPr/>
        <a:lstStyle/>
        <a:p>
          <a:endParaRPr lang="en-US"/>
        </a:p>
      </dgm:t>
    </dgm:pt>
    <dgm:pt modelId="{6351EA24-72FF-4E44-888B-566DB19828B3}" type="parTrans" cxnId="{7E856F90-AAF8-4B5D-AD91-7FE5F4877686}">
      <dgm:prSet/>
      <dgm:spPr/>
      <dgm:t>
        <a:bodyPr/>
        <a:lstStyle/>
        <a:p>
          <a:endParaRPr lang="en-US"/>
        </a:p>
      </dgm:t>
    </dgm:pt>
    <dgm:pt modelId="{954AC71A-5492-447D-8990-069BB54453E2}">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285EB9BD-DA95-43FC-B732-95BE03015EC5}" type="sibTrans" cxnId="{F4AA2E2C-097B-4DDB-8881-9D2113D11267}">
      <dgm:prSet/>
      <dgm:spPr/>
      <dgm:t>
        <a:bodyPr/>
        <a:lstStyle/>
        <a:p>
          <a:endParaRPr lang="en-US"/>
        </a:p>
      </dgm:t>
    </dgm:pt>
    <dgm:pt modelId="{EEF5794B-A03A-4D54-91A7-41AD4E8B1035}" type="parTrans" cxnId="{F4AA2E2C-097B-4DDB-8881-9D2113D11267}">
      <dgm:prSet/>
      <dgm:spPr/>
      <dgm:t>
        <a:bodyPr/>
        <a:lstStyle/>
        <a:p>
          <a:endParaRPr lang="en-US"/>
        </a:p>
      </dgm:t>
    </dgm:pt>
    <dgm:pt modelId="{A556BA34-9018-4ACB-88F6-ACE19A891133}">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253639AA-086C-431C-AAE5-2ABB25696A3D}" type="sibTrans" cxnId="{0EDE6382-B438-4EDB-A117-97AF17A86561}">
      <dgm:prSet/>
      <dgm:spPr/>
      <dgm:t>
        <a:bodyPr/>
        <a:lstStyle/>
        <a:p>
          <a:endParaRPr lang="en-US"/>
        </a:p>
      </dgm:t>
    </dgm:pt>
    <dgm:pt modelId="{C97CD475-9B51-4A69-B4D7-6DD851AA3F14}" type="parTrans" cxnId="{0EDE6382-B438-4EDB-A117-97AF17A86561}">
      <dgm:prSet/>
      <dgm:spPr/>
      <dgm:t>
        <a:bodyPr/>
        <a:lstStyle/>
        <a:p>
          <a:endParaRPr lang="en-US"/>
        </a:p>
      </dgm:t>
    </dgm:pt>
    <dgm:pt modelId="{929EB61D-E4EB-4AA6-80CF-FA68B47477FB}">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85F7469C-B369-41F6-8AD6-D6E8FF3E041F}" type="sibTrans" cxnId="{E2E6D218-6993-4C4D-92F5-5EA119F459C7}">
      <dgm:prSet/>
      <dgm:spPr/>
      <dgm:t>
        <a:bodyPr/>
        <a:lstStyle/>
        <a:p>
          <a:endParaRPr lang="en-US"/>
        </a:p>
      </dgm:t>
    </dgm:pt>
    <dgm:pt modelId="{38B55D88-413A-4A90-AF44-17C3481B825F}" type="parTrans" cxnId="{E2E6D218-6993-4C4D-92F5-5EA119F459C7}">
      <dgm:prSet/>
      <dgm:spPr/>
      <dgm:t>
        <a:bodyPr/>
        <a:lstStyle/>
        <a:p>
          <a:endParaRPr lang="en-US"/>
        </a:p>
      </dgm:t>
    </dgm:pt>
    <dgm:pt modelId="{09ED62D0-8203-44BC-9724-E35B4421D4D9}">
      <dgm:prSet custT="1"/>
      <dgm:spPr/>
      <dgm:t>
        <a:bodyPr/>
        <a:lstStyle/>
        <a:p>
          <a:pPr algn="l">
            <a:buFont typeface="Wingdings" panose="05000000000000000000" pitchFamily="2" charset="2"/>
            <a:buChar char="Ø"/>
          </a:pPr>
          <a:endParaRPr lang="en-US" sz="1200" b="0" u="none" dirty="0">
            <a:latin typeface="Univers Next for HSBC Light" panose="020B0403030202020203" pitchFamily="34" charset="0"/>
          </a:endParaRPr>
        </a:p>
      </dgm:t>
    </dgm:pt>
    <dgm:pt modelId="{D93C0EAC-B3D0-4424-A5EC-D4F81CD65EB9}" type="sibTrans" cxnId="{9D347EB0-CFD0-4374-90FB-122832D7EDF4}">
      <dgm:prSet/>
      <dgm:spPr/>
      <dgm:t>
        <a:bodyPr/>
        <a:lstStyle/>
        <a:p>
          <a:endParaRPr lang="en-US"/>
        </a:p>
      </dgm:t>
    </dgm:pt>
    <dgm:pt modelId="{436F9934-4127-44E9-BEBA-06E6D68F4242}" type="parTrans" cxnId="{9D347EB0-CFD0-4374-90FB-122832D7EDF4}">
      <dgm:prSet/>
      <dgm:spPr/>
      <dgm:t>
        <a:bodyPr/>
        <a:lstStyle/>
        <a:p>
          <a:endParaRPr lang="en-US"/>
        </a:p>
      </dgm:t>
    </dgm:pt>
    <dgm:pt modelId="{2E97A8F1-8EBF-4C87-9B79-1E1D1BF6200A}">
      <dgm:prSet/>
      <dgm:spPr/>
      <dgm:t>
        <a:bodyPr/>
        <a:lstStyle/>
        <a:p>
          <a:pPr algn="l">
            <a:buFont typeface="Wingdings" panose="05000000000000000000" pitchFamily="2" charset="2"/>
            <a:buNone/>
          </a:pPr>
          <a:endParaRPr lang="en-US" sz="2500" dirty="0"/>
        </a:p>
      </dgm:t>
    </dgm:pt>
    <dgm:pt modelId="{04D3C715-776C-4F25-BBD1-BBA4F86C0C1E}" type="sibTrans" cxnId="{1A7AD2CF-728B-4A05-98F2-930DF5D7D035}">
      <dgm:prSet/>
      <dgm:spPr/>
      <dgm:t>
        <a:bodyPr/>
        <a:lstStyle/>
        <a:p>
          <a:endParaRPr lang="en-US"/>
        </a:p>
      </dgm:t>
    </dgm:pt>
    <dgm:pt modelId="{09B70815-88C6-42E0-B66E-55293FE5408A}" type="parTrans" cxnId="{1A7AD2CF-728B-4A05-98F2-930DF5D7D035}">
      <dgm:prSet/>
      <dgm:spPr/>
      <dgm:t>
        <a:bodyPr/>
        <a:lstStyle/>
        <a:p>
          <a:endParaRPr lang="en-US"/>
        </a:p>
      </dgm:t>
    </dgm:pt>
    <dgm:pt modelId="{C2ACA82A-2D4A-4838-9856-02F8A03A312D}">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64811510-EC31-4A13-979A-93264BF34DFC}" type="parTrans" cxnId="{B677CA98-6AE3-4974-A0A8-4AF60E7FED7D}">
      <dgm:prSet/>
      <dgm:spPr/>
      <dgm:t>
        <a:bodyPr/>
        <a:lstStyle/>
        <a:p>
          <a:endParaRPr lang="en-US"/>
        </a:p>
      </dgm:t>
    </dgm:pt>
    <dgm:pt modelId="{147B3E7F-0EB9-4078-950E-CFFD8C26D2F6}" type="sibTrans" cxnId="{B677CA98-6AE3-4974-A0A8-4AF60E7FED7D}">
      <dgm:prSet/>
      <dgm:spPr/>
      <dgm:t>
        <a:bodyPr/>
        <a:lstStyle/>
        <a:p>
          <a:endParaRPr lang="en-US"/>
        </a:p>
      </dgm:t>
    </dgm:pt>
    <dgm:pt modelId="{BEB30D37-2ACB-4793-81B3-937B9A9BEA50}">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9949CE8E-ED31-4DD3-B49B-3A75BDD47FF5}" type="parTrans" cxnId="{230E9645-0AB5-4DCB-89F8-4E41DC0515DD}">
      <dgm:prSet/>
      <dgm:spPr/>
      <dgm:t>
        <a:bodyPr/>
        <a:lstStyle/>
        <a:p>
          <a:endParaRPr lang="en-US"/>
        </a:p>
      </dgm:t>
    </dgm:pt>
    <dgm:pt modelId="{F2058A6C-E9AF-42D1-A545-3ECD48AD3F51}" type="sibTrans" cxnId="{230E9645-0AB5-4DCB-89F8-4E41DC0515DD}">
      <dgm:prSet/>
      <dgm:spPr/>
      <dgm:t>
        <a:bodyPr/>
        <a:lstStyle/>
        <a:p>
          <a:endParaRPr lang="en-US"/>
        </a:p>
      </dgm:t>
    </dgm:pt>
    <dgm:pt modelId="{30B7825A-4477-47CB-9C11-4AA8DF97A2FB}">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B4F97016-41E2-4CB6-827B-9E1DF865F5E4}" type="parTrans" cxnId="{C2D23650-E18E-400D-B5EC-ABF8EF4A9B14}">
      <dgm:prSet/>
      <dgm:spPr/>
      <dgm:t>
        <a:bodyPr/>
        <a:lstStyle/>
        <a:p>
          <a:endParaRPr lang="en-US"/>
        </a:p>
      </dgm:t>
    </dgm:pt>
    <dgm:pt modelId="{4011945F-1DB1-407B-BE16-CBAC564D784F}" type="sibTrans" cxnId="{C2D23650-E18E-400D-B5EC-ABF8EF4A9B14}">
      <dgm:prSet/>
      <dgm:spPr/>
      <dgm:t>
        <a:bodyPr/>
        <a:lstStyle/>
        <a:p>
          <a:endParaRPr lang="en-US"/>
        </a:p>
      </dgm:t>
    </dgm:pt>
    <dgm:pt modelId="{D26F8000-2901-40ED-86DA-0586CBE6B7C8}">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3229932E-8B9E-4232-B691-0E281436EF0C}" type="parTrans" cxnId="{89EA2C31-7A40-4DD9-80EA-BD1F1C8E82E1}">
      <dgm:prSet/>
      <dgm:spPr/>
      <dgm:t>
        <a:bodyPr/>
        <a:lstStyle/>
        <a:p>
          <a:endParaRPr lang="en-US"/>
        </a:p>
      </dgm:t>
    </dgm:pt>
    <dgm:pt modelId="{4F0A2219-71B3-42DF-B7A2-77C7DF00C5BC}" type="sibTrans" cxnId="{89EA2C31-7A40-4DD9-80EA-BD1F1C8E82E1}">
      <dgm:prSet/>
      <dgm:spPr/>
      <dgm:t>
        <a:bodyPr/>
        <a:lstStyle/>
        <a:p>
          <a:endParaRPr lang="en-US"/>
        </a:p>
      </dgm:t>
    </dgm:pt>
    <dgm:pt modelId="{5EAB095A-237E-41B4-9F92-C23944036A53}">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4123D064-F4BC-4E5B-935D-4002640B31D0}" type="parTrans" cxnId="{15770C0C-4329-49B4-8D63-B6F3E0D1923C}">
      <dgm:prSet/>
      <dgm:spPr/>
      <dgm:t>
        <a:bodyPr/>
        <a:lstStyle/>
        <a:p>
          <a:endParaRPr lang="en-US"/>
        </a:p>
      </dgm:t>
    </dgm:pt>
    <dgm:pt modelId="{675CFFB8-61FE-415D-B513-CA1A702DEA29}" type="sibTrans" cxnId="{15770C0C-4329-49B4-8D63-B6F3E0D1923C}">
      <dgm:prSet/>
      <dgm:spPr/>
      <dgm:t>
        <a:bodyPr/>
        <a:lstStyle/>
        <a:p>
          <a:endParaRPr lang="en-US"/>
        </a:p>
      </dgm:t>
    </dgm:pt>
    <dgm:pt modelId="{BEE640A6-FFE0-47D4-9721-A79A8EE82B04}">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259F0479-FDF8-4DA3-A8FB-F2EF3EFC4628}" type="parTrans" cxnId="{7D273BD8-08D1-48AB-9652-6A6A3E87A72C}">
      <dgm:prSet/>
      <dgm:spPr/>
      <dgm:t>
        <a:bodyPr/>
        <a:lstStyle/>
        <a:p>
          <a:endParaRPr lang="en-US"/>
        </a:p>
      </dgm:t>
    </dgm:pt>
    <dgm:pt modelId="{FC5C829C-6435-4022-837A-1E23F4AC60C1}" type="sibTrans" cxnId="{7D273BD8-08D1-48AB-9652-6A6A3E87A72C}">
      <dgm:prSet/>
      <dgm:spPr/>
      <dgm:t>
        <a:bodyPr/>
        <a:lstStyle/>
        <a:p>
          <a:endParaRPr lang="en-US"/>
        </a:p>
      </dgm:t>
    </dgm:pt>
    <dgm:pt modelId="{237A9EE7-D0D1-4147-9B10-47287EDB931A}">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27DCDDC8-F42D-460F-9C76-3F44A8B95B26}" type="parTrans" cxnId="{09A58E45-07CF-4153-8416-00F98F029D64}">
      <dgm:prSet/>
      <dgm:spPr/>
      <dgm:t>
        <a:bodyPr/>
        <a:lstStyle/>
        <a:p>
          <a:endParaRPr lang="en-US"/>
        </a:p>
      </dgm:t>
    </dgm:pt>
    <dgm:pt modelId="{6E52AE99-9122-4827-B0FD-76B83EFE1ED6}" type="sibTrans" cxnId="{09A58E45-07CF-4153-8416-00F98F029D64}">
      <dgm:prSet/>
      <dgm:spPr/>
      <dgm:t>
        <a:bodyPr/>
        <a:lstStyle/>
        <a:p>
          <a:endParaRPr lang="en-US"/>
        </a:p>
      </dgm:t>
    </dgm:pt>
    <dgm:pt modelId="{97326423-7788-40E5-89A1-DFC5D6DD0FE2}">
      <dgm:prSet phldrT="[Text]" custT="1"/>
      <dgm:spPr/>
      <dgm:t>
        <a:bodyPr/>
        <a:lstStyle/>
        <a:p>
          <a:r>
            <a:rPr lang="en-US" sz="1400" dirty="0">
              <a:latin typeface="Univers Next for HSBC Light" panose="020B0403030202020203" pitchFamily="34" charset="0"/>
            </a:rPr>
            <a:t>Interest Rate Risk</a:t>
          </a:r>
        </a:p>
      </dgm:t>
    </dgm:pt>
    <dgm:pt modelId="{38B453E1-125F-452D-BCC5-B1534230324F}" type="sibTrans" cxnId="{0DD79132-0337-4F83-A8C2-8EEC14DEA93C}">
      <dgm:prSet/>
      <dgm:spPr/>
      <dgm:t>
        <a:bodyPr/>
        <a:lstStyle/>
        <a:p>
          <a:endParaRPr lang="en-US"/>
        </a:p>
      </dgm:t>
    </dgm:pt>
    <dgm:pt modelId="{64445F45-DD84-4EF5-B255-113649134CEE}" type="parTrans" cxnId="{0DD79132-0337-4F83-A8C2-8EEC14DEA93C}">
      <dgm:prSet/>
      <dgm:spPr/>
      <dgm:t>
        <a:bodyPr/>
        <a:lstStyle/>
        <a:p>
          <a:endParaRPr lang="en-US"/>
        </a:p>
      </dgm:t>
    </dgm:pt>
    <dgm:pt modelId="{2549D08F-D633-4C57-B7E1-22BB5894AB15}" type="pres">
      <dgm:prSet presAssocID="{D2D3673D-5C52-434C-93C1-1036E2B7756A}" presName="linear" presStyleCnt="0">
        <dgm:presLayoutVars>
          <dgm:dir/>
          <dgm:animLvl val="lvl"/>
          <dgm:resizeHandles val="exact"/>
        </dgm:presLayoutVars>
      </dgm:prSet>
      <dgm:spPr/>
    </dgm:pt>
    <dgm:pt modelId="{0BBF3013-3F52-473F-9050-566D8639B963}" type="pres">
      <dgm:prSet presAssocID="{97326423-7788-40E5-89A1-DFC5D6DD0FE2}" presName="parentLin" presStyleCnt="0"/>
      <dgm:spPr/>
    </dgm:pt>
    <dgm:pt modelId="{8079292D-271D-49DE-877F-B04F5F5182A0}" type="pres">
      <dgm:prSet presAssocID="{97326423-7788-40E5-89A1-DFC5D6DD0FE2}" presName="parentLeftMargin" presStyleLbl="node1" presStyleIdx="0" presStyleCnt="1"/>
      <dgm:spPr/>
    </dgm:pt>
    <dgm:pt modelId="{DA71F851-0FD5-4880-9C36-8758B781D142}" type="pres">
      <dgm:prSet presAssocID="{97326423-7788-40E5-89A1-DFC5D6DD0FE2}" presName="parentText" presStyleLbl="node1" presStyleIdx="0" presStyleCnt="1" custScaleY="20314" custLinFactNeighborX="-85808" custLinFactNeighborY="-37978">
        <dgm:presLayoutVars>
          <dgm:chMax val="0"/>
          <dgm:bulletEnabled val="1"/>
        </dgm:presLayoutVars>
      </dgm:prSet>
      <dgm:spPr/>
    </dgm:pt>
    <dgm:pt modelId="{4363F531-4FFE-4988-AFF0-0513077AFC77}" type="pres">
      <dgm:prSet presAssocID="{97326423-7788-40E5-89A1-DFC5D6DD0FE2}" presName="negativeSpace" presStyleCnt="0"/>
      <dgm:spPr/>
    </dgm:pt>
    <dgm:pt modelId="{CFCD0032-4A73-4526-AF0A-D9A7D1025EA4}" type="pres">
      <dgm:prSet presAssocID="{97326423-7788-40E5-89A1-DFC5D6DD0FE2}" presName="childText" presStyleLbl="conFgAcc1" presStyleIdx="0" presStyleCnt="1" custScaleY="90489" custLinFactNeighborX="479" custLinFactNeighborY="-72829">
        <dgm:presLayoutVars>
          <dgm:bulletEnabled val="1"/>
        </dgm:presLayoutVars>
      </dgm:prSet>
      <dgm:spPr/>
    </dgm:pt>
  </dgm:ptLst>
  <dgm:cxnLst>
    <dgm:cxn modelId="{3E598F05-A9BB-4354-8C83-1ABD3B2B8EAC}" type="presOf" srcId="{6C1451BD-E516-4899-A31A-195F4884615E}" destId="{CFCD0032-4A73-4526-AF0A-D9A7D1025EA4}" srcOrd="0" destOrd="3" presId="urn:microsoft.com/office/officeart/2005/8/layout/list1"/>
    <dgm:cxn modelId="{25D6ED0A-F1A5-44CC-B471-899D66112583}" type="presOf" srcId="{97326423-7788-40E5-89A1-DFC5D6DD0FE2}" destId="{DA71F851-0FD5-4880-9C36-8758B781D142}" srcOrd="1" destOrd="0" presId="urn:microsoft.com/office/officeart/2005/8/layout/list1"/>
    <dgm:cxn modelId="{15770C0C-4329-49B4-8D63-B6F3E0D1923C}" srcId="{97326423-7788-40E5-89A1-DFC5D6DD0FE2}" destId="{5EAB095A-237E-41B4-9F92-C23944036A53}" srcOrd="8" destOrd="0" parTransId="{4123D064-F4BC-4E5B-935D-4002640B31D0}" sibTransId="{675CFFB8-61FE-415D-B513-CA1A702DEA29}"/>
    <dgm:cxn modelId="{E2E6D218-6993-4C4D-92F5-5EA119F459C7}" srcId="{97326423-7788-40E5-89A1-DFC5D6DD0FE2}" destId="{929EB61D-E4EB-4AA6-80CF-FA68B47477FB}" srcOrd="16" destOrd="0" parTransId="{38B55D88-413A-4A90-AF44-17C3481B825F}" sibTransId="{85F7469C-B369-41F6-8AD6-D6E8FF3E041F}"/>
    <dgm:cxn modelId="{12C4E826-AFFC-4684-9359-2F89D1441E83}" type="presOf" srcId="{09ED62D0-8203-44BC-9724-E35B4421D4D9}" destId="{CFCD0032-4A73-4526-AF0A-D9A7D1025EA4}" srcOrd="0" destOrd="17" presId="urn:microsoft.com/office/officeart/2005/8/layout/list1"/>
    <dgm:cxn modelId="{D6598D2B-7DD2-40CF-885B-025585EE19AC}" type="presOf" srcId="{C2ACA82A-2D4A-4838-9856-02F8A03A312D}" destId="{CFCD0032-4A73-4526-AF0A-D9A7D1025EA4}" srcOrd="0" destOrd="6" presId="urn:microsoft.com/office/officeart/2005/8/layout/list1"/>
    <dgm:cxn modelId="{F4AA2E2C-097B-4DDB-8881-9D2113D11267}" srcId="{97326423-7788-40E5-89A1-DFC5D6DD0FE2}" destId="{954AC71A-5492-447D-8990-069BB54453E2}" srcOrd="14" destOrd="0" parTransId="{EEF5794B-A03A-4D54-91A7-41AD4E8B1035}" sibTransId="{285EB9BD-DA95-43FC-B732-95BE03015EC5}"/>
    <dgm:cxn modelId="{89EA2C31-7A40-4DD9-80EA-BD1F1C8E82E1}" srcId="{97326423-7788-40E5-89A1-DFC5D6DD0FE2}" destId="{D26F8000-2901-40ED-86DA-0586CBE6B7C8}" srcOrd="12" destOrd="0" parTransId="{3229932E-8B9E-4232-B691-0E281436EF0C}" sibTransId="{4F0A2219-71B3-42DF-B7A2-77C7DF00C5BC}"/>
    <dgm:cxn modelId="{0DD79132-0337-4F83-A8C2-8EEC14DEA93C}" srcId="{D2D3673D-5C52-434C-93C1-1036E2B7756A}" destId="{97326423-7788-40E5-89A1-DFC5D6DD0FE2}" srcOrd="0" destOrd="0" parTransId="{64445F45-DD84-4EF5-B255-113649134CEE}" sibTransId="{38B453E1-125F-452D-BCC5-B1534230324F}"/>
    <dgm:cxn modelId="{DE3C2260-8BF3-4FB8-917B-8FAE62B43C61}" srcId="{97326423-7788-40E5-89A1-DFC5D6DD0FE2}" destId="{2E96FA3A-8C8B-4E1D-9C17-7E1DB5FAB29B}" srcOrd="1" destOrd="0" parTransId="{16D1665F-E8C6-46ED-A8AB-9C7F247A6728}" sibTransId="{575AD5E4-608B-449E-B069-16642F370CD3}"/>
    <dgm:cxn modelId="{4C274E64-EA78-4714-9D5B-EA59C8502722}" srcId="{97326423-7788-40E5-89A1-DFC5D6DD0FE2}" destId="{95A42E77-7B74-4C80-AF25-11CFD4000264}" srcOrd="5" destOrd="0" parTransId="{DD87BE48-DE63-416B-9872-D5DD013400DA}" sibTransId="{07CFD92A-7C7B-4E91-999C-DE9F969092DC}"/>
    <dgm:cxn modelId="{09A58E45-07CF-4153-8416-00F98F029D64}" srcId="{97326423-7788-40E5-89A1-DFC5D6DD0FE2}" destId="{237A9EE7-D0D1-4147-9B10-47287EDB931A}" srcOrd="10" destOrd="0" parTransId="{27DCDDC8-F42D-460F-9C76-3F44A8B95B26}" sibTransId="{6E52AE99-9122-4827-B0FD-76B83EFE1ED6}"/>
    <dgm:cxn modelId="{230E9645-0AB5-4DCB-89F8-4E41DC0515DD}" srcId="{97326423-7788-40E5-89A1-DFC5D6DD0FE2}" destId="{BEB30D37-2ACB-4793-81B3-937B9A9BEA50}" srcOrd="7" destOrd="0" parTransId="{9949CE8E-ED31-4DD3-B49B-3A75BDD47FF5}" sibTransId="{F2058A6C-E9AF-42D1-A545-3ECD48AD3F51}"/>
    <dgm:cxn modelId="{A2F6CA49-5036-4A97-84DC-46572B76ECDA}" type="presOf" srcId="{5EAB095A-237E-41B4-9F92-C23944036A53}" destId="{CFCD0032-4A73-4526-AF0A-D9A7D1025EA4}" srcOrd="0" destOrd="8" presId="urn:microsoft.com/office/officeart/2005/8/layout/list1"/>
    <dgm:cxn modelId="{99ECFC6B-770E-4A3E-A7F7-ED7252ACC51F}" type="presOf" srcId="{EC9A9C84-DCAC-4E20-A38F-1496A98371FB}" destId="{CFCD0032-4A73-4526-AF0A-D9A7D1025EA4}" srcOrd="0" destOrd="2" presId="urn:microsoft.com/office/officeart/2005/8/layout/list1"/>
    <dgm:cxn modelId="{8C4D484D-E1E3-4B79-BED2-BC5B0826199B}" type="presOf" srcId="{8CE63056-FD39-4104-BD7D-F801F0BCB690}" destId="{CFCD0032-4A73-4526-AF0A-D9A7D1025EA4}" srcOrd="0" destOrd="13" presId="urn:microsoft.com/office/officeart/2005/8/layout/list1"/>
    <dgm:cxn modelId="{C2D23650-E18E-400D-B5EC-ABF8EF4A9B14}" srcId="{97326423-7788-40E5-89A1-DFC5D6DD0FE2}" destId="{30B7825A-4477-47CB-9C11-4AA8DF97A2FB}" srcOrd="11" destOrd="0" parTransId="{B4F97016-41E2-4CB6-827B-9E1DF865F5E4}" sibTransId="{4011945F-1DB1-407B-BE16-CBAC564D784F}"/>
    <dgm:cxn modelId="{6B3D1257-FDE9-4962-A016-7E5141686013}" type="presOf" srcId="{D2D3673D-5C52-434C-93C1-1036E2B7756A}" destId="{2549D08F-D633-4C57-B7E1-22BB5894AB15}" srcOrd="0" destOrd="0" presId="urn:microsoft.com/office/officeart/2005/8/layout/list1"/>
    <dgm:cxn modelId="{0EDE6382-B438-4EDB-A117-97AF17A86561}" srcId="{97326423-7788-40E5-89A1-DFC5D6DD0FE2}" destId="{A556BA34-9018-4ACB-88F6-ACE19A891133}" srcOrd="15" destOrd="0" parTransId="{C97CD475-9B51-4A69-B4D7-6DD851AA3F14}" sibTransId="{253639AA-086C-431C-AAE5-2ABB25696A3D}"/>
    <dgm:cxn modelId="{5B16E686-D282-49F6-8161-533160844D76}" type="presOf" srcId="{95A42E77-7B74-4C80-AF25-11CFD4000264}" destId="{CFCD0032-4A73-4526-AF0A-D9A7D1025EA4}" srcOrd="0" destOrd="5" presId="urn:microsoft.com/office/officeart/2005/8/layout/list1"/>
    <dgm:cxn modelId="{57D7F48B-AB08-4612-912A-290ACC29A9F8}" type="presOf" srcId="{929EB61D-E4EB-4AA6-80CF-FA68B47477FB}" destId="{CFCD0032-4A73-4526-AF0A-D9A7D1025EA4}" srcOrd="0" destOrd="16" presId="urn:microsoft.com/office/officeart/2005/8/layout/list1"/>
    <dgm:cxn modelId="{4BB8098C-D4F6-4667-9641-E81B8EBF5F6B}" srcId="{97326423-7788-40E5-89A1-DFC5D6DD0FE2}" destId="{EC9A9C84-DCAC-4E20-A38F-1496A98371FB}" srcOrd="2" destOrd="0" parTransId="{504F7848-C7FC-4A47-95C0-813EFCE6E035}" sibTransId="{32E48192-E53E-44F4-B84E-12CE19AC8BA6}"/>
    <dgm:cxn modelId="{28B9F88E-96EB-42F2-A42E-1C346D826945}" srcId="{97326423-7788-40E5-89A1-DFC5D6DD0FE2}" destId="{7E6525CA-15BD-4391-BB8A-2B03CC7CB5D7}" srcOrd="0" destOrd="0" parTransId="{F23F28CA-E92B-4C5C-9705-C07AE7D5EA15}" sibTransId="{477E5F30-EA73-4A12-A5F1-CD4C5E355FF5}"/>
    <dgm:cxn modelId="{F2A2D18F-CEB1-4638-B1B4-51260D336D9B}" type="presOf" srcId="{F35DD1A3-B546-40FF-8CF6-B68D419E4641}" destId="{CFCD0032-4A73-4526-AF0A-D9A7D1025EA4}" srcOrd="0" destOrd="4" presId="urn:microsoft.com/office/officeart/2005/8/layout/list1"/>
    <dgm:cxn modelId="{7E856F90-AAF8-4B5D-AD91-7FE5F4877686}" srcId="{97326423-7788-40E5-89A1-DFC5D6DD0FE2}" destId="{8CE63056-FD39-4104-BD7D-F801F0BCB690}" srcOrd="13" destOrd="0" parTransId="{6351EA24-72FF-4E44-888B-566DB19828B3}" sibTransId="{801E2B87-2DE1-4AFF-B687-1DDD985382F0}"/>
    <dgm:cxn modelId="{67A69B96-F61C-4C52-9C4D-537E01BAB9F3}" type="presOf" srcId="{A556BA34-9018-4ACB-88F6-ACE19A891133}" destId="{CFCD0032-4A73-4526-AF0A-D9A7D1025EA4}" srcOrd="0" destOrd="15" presId="urn:microsoft.com/office/officeart/2005/8/layout/list1"/>
    <dgm:cxn modelId="{B677CA98-6AE3-4974-A0A8-4AF60E7FED7D}" srcId="{97326423-7788-40E5-89A1-DFC5D6DD0FE2}" destId="{C2ACA82A-2D4A-4838-9856-02F8A03A312D}" srcOrd="6" destOrd="0" parTransId="{64811510-EC31-4A13-979A-93264BF34DFC}" sibTransId="{147B3E7F-0EB9-4078-950E-CFFD8C26D2F6}"/>
    <dgm:cxn modelId="{B41A859D-026B-4C7F-9FD0-5AA2AC4DFB42}" type="presOf" srcId="{237A9EE7-D0D1-4147-9B10-47287EDB931A}" destId="{CFCD0032-4A73-4526-AF0A-D9A7D1025EA4}" srcOrd="0" destOrd="10" presId="urn:microsoft.com/office/officeart/2005/8/layout/list1"/>
    <dgm:cxn modelId="{680128A0-178C-4B2A-A7F8-1D77AE64BA96}" type="presOf" srcId="{2E96FA3A-8C8B-4E1D-9C17-7E1DB5FAB29B}" destId="{CFCD0032-4A73-4526-AF0A-D9A7D1025EA4}" srcOrd="0" destOrd="1" presId="urn:microsoft.com/office/officeart/2005/8/layout/list1"/>
    <dgm:cxn modelId="{928A10A5-6120-44BC-A61D-1DCCC5202BD6}" type="presOf" srcId="{BEB30D37-2ACB-4793-81B3-937B9A9BEA50}" destId="{CFCD0032-4A73-4526-AF0A-D9A7D1025EA4}" srcOrd="0" destOrd="7" presId="urn:microsoft.com/office/officeart/2005/8/layout/list1"/>
    <dgm:cxn modelId="{138F9BA8-FAB6-43D1-BB63-4C0992C2A546}" type="presOf" srcId="{BEE640A6-FFE0-47D4-9721-A79A8EE82B04}" destId="{CFCD0032-4A73-4526-AF0A-D9A7D1025EA4}" srcOrd="0" destOrd="9" presId="urn:microsoft.com/office/officeart/2005/8/layout/list1"/>
    <dgm:cxn modelId="{CD6134AF-C588-417F-9991-A30B66C8DAB5}" srcId="{97326423-7788-40E5-89A1-DFC5D6DD0FE2}" destId="{6C1451BD-E516-4899-A31A-195F4884615E}" srcOrd="3" destOrd="0" parTransId="{B355C56A-DEFF-4900-8C84-72CD06010249}" sibTransId="{4150B610-617A-45A2-9DE3-DA422A4576E7}"/>
    <dgm:cxn modelId="{9D347EB0-CFD0-4374-90FB-122832D7EDF4}" srcId="{97326423-7788-40E5-89A1-DFC5D6DD0FE2}" destId="{09ED62D0-8203-44BC-9724-E35B4421D4D9}" srcOrd="17" destOrd="0" parTransId="{436F9934-4127-44E9-BEBA-06E6D68F4242}" sibTransId="{D93C0EAC-B3D0-4424-A5EC-D4F81CD65EB9}"/>
    <dgm:cxn modelId="{C817B9B9-EB0D-4935-89A3-8466C8C3529D}" type="presOf" srcId="{D26F8000-2901-40ED-86DA-0586CBE6B7C8}" destId="{CFCD0032-4A73-4526-AF0A-D9A7D1025EA4}" srcOrd="0" destOrd="12" presId="urn:microsoft.com/office/officeart/2005/8/layout/list1"/>
    <dgm:cxn modelId="{6ED5A4BE-724D-4B50-AB04-BF5E8F0A8C9B}" srcId="{97326423-7788-40E5-89A1-DFC5D6DD0FE2}" destId="{F35DD1A3-B546-40FF-8CF6-B68D419E4641}" srcOrd="4" destOrd="0" parTransId="{BB8C5F4E-06D1-4103-8197-B760A50FD0DE}" sibTransId="{B6A76E38-31C3-425F-A8F5-F84839A73661}"/>
    <dgm:cxn modelId="{1A7AD2CF-728B-4A05-98F2-930DF5D7D035}" srcId="{97326423-7788-40E5-89A1-DFC5D6DD0FE2}" destId="{2E97A8F1-8EBF-4C87-9B79-1E1D1BF6200A}" srcOrd="18" destOrd="0" parTransId="{09B70815-88C6-42E0-B66E-55293FE5408A}" sibTransId="{04D3C715-776C-4F25-BBD1-BBA4F86C0C1E}"/>
    <dgm:cxn modelId="{EC024CD0-06A4-4E46-84A9-FAD9F89BEFE1}" type="presOf" srcId="{7E6525CA-15BD-4391-BB8A-2B03CC7CB5D7}" destId="{CFCD0032-4A73-4526-AF0A-D9A7D1025EA4}" srcOrd="0" destOrd="0" presId="urn:microsoft.com/office/officeart/2005/8/layout/list1"/>
    <dgm:cxn modelId="{1B5B63D1-6042-4A78-96B4-F3E04559E54E}" type="presOf" srcId="{2E97A8F1-8EBF-4C87-9B79-1E1D1BF6200A}" destId="{CFCD0032-4A73-4526-AF0A-D9A7D1025EA4}" srcOrd="0" destOrd="18" presId="urn:microsoft.com/office/officeart/2005/8/layout/list1"/>
    <dgm:cxn modelId="{7D273BD8-08D1-48AB-9652-6A6A3E87A72C}" srcId="{97326423-7788-40E5-89A1-DFC5D6DD0FE2}" destId="{BEE640A6-FFE0-47D4-9721-A79A8EE82B04}" srcOrd="9" destOrd="0" parTransId="{259F0479-FDF8-4DA3-A8FB-F2EF3EFC4628}" sibTransId="{FC5C829C-6435-4022-837A-1E23F4AC60C1}"/>
    <dgm:cxn modelId="{603092E4-E626-453A-AF80-741A92C47A47}" type="presOf" srcId="{954AC71A-5492-447D-8990-069BB54453E2}" destId="{CFCD0032-4A73-4526-AF0A-D9A7D1025EA4}" srcOrd="0" destOrd="14" presId="urn:microsoft.com/office/officeart/2005/8/layout/list1"/>
    <dgm:cxn modelId="{F98036ED-0CF3-4D8F-A406-47BC69F39531}" type="presOf" srcId="{30B7825A-4477-47CB-9C11-4AA8DF97A2FB}" destId="{CFCD0032-4A73-4526-AF0A-D9A7D1025EA4}" srcOrd="0" destOrd="11" presId="urn:microsoft.com/office/officeart/2005/8/layout/list1"/>
    <dgm:cxn modelId="{F3510CEF-3CA6-4F69-8D2C-09656C46EDA5}" type="presOf" srcId="{97326423-7788-40E5-89A1-DFC5D6DD0FE2}" destId="{8079292D-271D-49DE-877F-B04F5F5182A0}" srcOrd="0" destOrd="0" presId="urn:microsoft.com/office/officeart/2005/8/layout/list1"/>
    <dgm:cxn modelId="{A007A65B-FC82-47BA-AC2F-8F53B31070B1}" type="presParOf" srcId="{2549D08F-D633-4C57-B7E1-22BB5894AB15}" destId="{0BBF3013-3F52-473F-9050-566D8639B963}" srcOrd="0" destOrd="0" presId="urn:microsoft.com/office/officeart/2005/8/layout/list1"/>
    <dgm:cxn modelId="{E2DD1AA3-8C0D-4F9D-85FB-498C025340BB}" type="presParOf" srcId="{0BBF3013-3F52-473F-9050-566D8639B963}" destId="{8079292D-271D-49DE-877F-B04F5F5182A0}" srcOrd="0" destOrd="0" presId="urn:microsoft.com/office/officeart/2005/8/layout/list1"/>
    <dgm:cxn modelId="{2A268A99-DC26-43B8-92C7-90838AB0A1B3}" type="presParOf" srcId="{0BBF3013-3F52-473F-9050-566D8639B963}" destId="{DA71F851-0FD5-4880-9C36-8758B781D142}" srcOrd="1" destOrd="0" presId="urn:microsoft.com/office/officeart/2005/8/layout/list1"/>
    <dgm:cxn modelId="{1B369EC7-0CBF-4F40-A480-AA7004419CAF}" type="presParOf" srcId="{2549D08F-D633-4C57-B7E1-22BB5894AB15}" destId="{4363F531-4FFE-4988-AFF0-0513077AFC77}" srcOrd="1" destOrd="0" presId="urn:microsoft.com/office/officeart/2005/8/layout/list1"/>
    <dgm:cxn modelId="{D7B8B8E5-1D5C-4373-8B5D-37A66460F501}" type="presParOf" srcId="{2549D08F-D633-4C57-B7E1-22BB5894AB15}" destId="{CFCD0032-4A73-4526-AF0A-D9A7D1025EA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D3673D-5C52-434C-93C1-1036E2B775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326423-7788-40E5-89A1-DFC5D6DD0FE2}">
      <dgm:prSet phldrT="[Text]" custT="1"/>
      <dgm:spPr/>
      <dgm:t>
        <a:bodyPr/>
        <a:lstStyle/>
        <a:p>
          <a:r>
            <a:rPr lang="en-US" sz="1400" dirty="0">
              <a:latin typeface="Univers Next for HSBC Light" panose="020B0403030202020203" pitchFamily="34" charset="0"/>
            </a:rPr>
            <a:t>Strategic Risk</a:t>
          </a:r>
        </a:p>
      </dgm:t>
    </dgm:pt>
    <dgm:pt modelId="{38B453E1-125F-452D-BCC5-B1534230324F}" type="sibTrans" cxnId="{0DD79132-0337-4F83-A8C2-8EEC14DEA93C}">
      <dgm:prSet/>
      <dgm:spPr/>
      <dgm:t>
        <a:bodyPr/>
        <a:lstStyle/>
        <a:p>
          <a:endParaRPr lang="en-US"/>
        </a:p>
      </dgm:t>
    </dgm:pt>
    <dgm:pt modelId="{64445F45-DD84-4EF5-B255-113649134CEE}" type="parTrans" cxnId="{0DD79132-0337-4F83-A8C2-8EEC14DEA93C}">
      <dgm:prSet/>
      <dgm:spPr/>
      <dgm:t>
        <a:bodyPr/>
        <a:lstStyle/>
        <a:p>
          <a:endParaRPr lang="en-US"/>
        </a:p>
      </dgm:t>
    </dgm:pt>
    <dgm:pt modelId="{7E6525CA-15BD-4391-BB8A-2B03CC7CB5D7}">
      <dgm:prSet custT="1"/>
      <dgm:spPr/>
      <dgm:t>
        <a:bodyPr/>
        <a:lstStyle/>
        <a:p>
          <a:pPr algn="l">
            <a:buFont typeface="Wingdings" panose="05000000000000000000" pitchFamily="2" charset="2"/>
            <a:buNone/>
          </a:pPr>
          <a:endParaRPr lang="en-US" sz="1200" dirty="0">
            <a:latin typeface="Univers Next for HSBC Light" panose="020B0403030202020203" pitchFamily="34" charset="0"/>
          </a:endParaRPr>
        </a:p>
      </dgm:t>
    </dgm:pt>
    <dgm:pt modelId="{477E5F30-EA73-4A12-A5F1-CD4C5E355FF5}" type="sibTrans" cxnId="{28B9F88E-96EB-42F2-A42E-1C346D826945}">
      <dgm:prSet/>
      <dgm:spPr/>
      <dgm:t>
        <a:bodyPr/>
        <a:lstStyle/>
        <a:p>
          <a:endParaRPr lang="en-US"/>
        </a:p>
      </dgm:t>
    </dgm:pt>
    <dgm:pt modelId="{F23F28CA-E92B-4C5C-9705-C07AE7D5EA15}" type="parTrans" cxnId="{28B9F88E-96EB-42F2-A42E-1C346D826945}">
      <dgm:prSet/>
      <dgm:spPr/>
      <dgm:t>
        <a:bodyPr/>
        <a:lstStyle/>
        <a:p>
          <a:endParaRPr lang="en-US"/>
        </a:p>
      </dgm:t>
    </dgm:pt>
    <dgm:pt modelId="{2E96FA3A-8C8B-4E1D-9C17-7E1DB5FAB29B}">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575AD5E4-608B-449E-B069-16642F370CD3}" type="sibTrans" cxnId="{DE3C2260-8BF3-4FB8-917B-8FAE62B43C61}">
      <dgm:prSet/>
      <dgm:spPr/>
      <dgm:t>
        <a:bodyPr/>
        <a:lstStyle/>
        <a:p>
          <a:endParaRPr lang="en-US"/>
        </a:p>
      </dgm:t>
    </dgm:pt>
    <dgm:pt modelId="{16D1665F-E8C6-46ED-A8AB-9C7F247A6728}" type="parTrans" cxnId="{DE3C2260-8BF3-4FB8-917B-8FAE62B43C61}">
      <dgm:prSet/>
      <dgm:spPr/>
      <dgm:t>
        <a:bodyPr/>
        <a:lstStyle/>
        <a:p>
          <a:endParaRPr lang="en-US"/>
        </a:p>
      </dgm:t>
    </dgm:pt>
    <dgm:pt modelId="{EC9A9C84-DCAC-4E20-A38F-1496A98371FB}">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32E48192-E53E-44F4-B84E-12CE19AC8BA6}" type="sibTrans" cxnId="{4BB8098C-D4F6-4667-9641-E81B8EBF5F6B}">
      <dgm:prSet/>
      <dgm:spPr/>
      <dgm:t>
        <a:bodyPr/>
        <a:lstStyle/>
        <a:p>
          <a:endParaRPr lang="en-US"/>
        </a:p>
      </dgm:t>
    </dgm:pt>
    <dgm:pt modelId="{504F7848-C7FC-4A47-95C0-813EFCE6E035}" type="parTrans" cxnId="{4BB8098C-D4F6-4667-9641-E81B8EBF5F6B}">
      <dgm:prSet/>
      <dgm:spPr/>
      <dgm:t>
        <a:bodyPr/>
        <a:lstStyle/>
        <a:p>
          <a:endParaRPr lang="en-US"/>
        </a:p>
      </dgm:t>
    </dgm:pt>
    <dgm:pt modelId="{6C1451BD-E516-4899-A31A-195F4884615E}">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4150B610-617A-45A2-9DE3-DA422A4576E7}" type="sibTrans" cxnId="{CD6134AF-C588-417F-9991-A30B66C8DAB5}">
      <dgm:prSet/>
      <dgm:spPr/>
      <dgm:t>
        <a:bodyPr/>
        <a:lstStyle/>
        <a:p>
          <a:endParaRPr lang="en-US"/>
        </a:p>
      </dgm:t>
    </dgm:pt>
    <dgm:pt modelId="{B355C56A-DEFF-4900-8C84-72CD06010249}" type="parTrans" cxnId="{CD6134AF-C588-417F-9991-A30B66C8DAB5}">
      <dgm:prSet/>
      <dgm:spPr/>
      <dgm:t>
        <a:bodyPr/>
        <a:lstStyle/>
        <a:p>
          <a:endParaRPr lang="en-US"/>
        </a:p>
      </dgm:t>
    </dgm:pt>
    <dgm:pt modelId="{F35DD1A3-B546-40FF-8CF6-B68D419E4641}">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B6A76E38-31C3-425F-A8F5-F84839A73661}" type="sibTrans" cxnId="{6ED5A4BE-724D-4B50-AB04-BF5E8F0A8C9B}">
      <dgm:prSet/>
      <dgm:spPr/>
      <dgm:t>
        <a:bodyPr/>
        <a:lstStyle/>
        <a:p>
          <a:endParaRPr lang="en-US"/>
        </a:p>
      </dgm:t>
    </dgm:pt>
    <dgm:pt modelId="{BB8C5F4E-06D1-4103-8197-B760A50FD0DE}" type="parTrans" cxnId="{6ED5A4BE-724D-4B50-AB04-BF5E8F0A8C9B}">
      <dgm:prSet/>
      <dgm:spPr/>
      <dgm:t>
        <a:bodyPr/>
        <a:lstStyle/>
        <a:p>
          <a:endParaRPr lang="en-US"/>
        </a:p>
      </dgm:t>
    </dgm:pt>
    <dgm:pt modelId="{95A42E77-7B74-4C80-AF25-11CFD4000264}">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07CFD92A-7C7B-4E91-999C-DE9F969092DC}" type="sibTrans" cxnId="{4C274E64-EA78-4714-9D5B-EA59C8502722}">
      <dgm:prSet/>
      <dgm:spPr/>
      <dgm:t>
        <a:bodyPr/>
        <a:lstStyle/>
        <a:p>
          <a:endParaRPr lang="en-US"/>
        </a:p>
      </dgm:t>
    </dgm:pt>
    <dgm:pt modelId="{DD87BE48-DE63-416B-9872-D5DD013400DA}" type="parTrans" cxnId="{4C274E64-EA78-4714-9D5B-EA59C8502722}">
      <dgm:prSet/>
      <dgm:spPr/>
      <dgm:t>
        <a:bodyPr/>
        <a:lstStyle/>
        <a:p>
          <a:endParaRPr lang="en-US"/>
        </a:p>
      </dgm:t>
    </dgm:pt>
    <dgm:pt modelId="{C2ACA82A-2D4A-4838-9856-02F8A03A312D}">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147B3E7F-0EB9-4078-950E-CFFD8C26D2F6}" type="sibTrans" cxnId="{B677CA98-6AE3-4974-A0A8-4AF60E7FED7D}">
      <dgm:prSet/>
      <dgm:spPr/>
      <dgm:t>
        <a:bodyPr/>
        <a:lstStyle/>
        <a:p>
          <a:endParaRPr lang="en-US"/>
        </a:p>
      </dgm:t>
    </dgm:pt>
    <dgm:pt modelId="{64811510-EC31-4A13-979A-93264BF34DFC}" type="parTrans" cxnId="{B677CA98-6AE3-4974-A0A8-4AF60E7FED7D}">
      <dgm:prSet/>
      <dgm:spPr/>
      <dgm:t>
        <a:bodyPr/>
        <a:lstStyle/>
        <a:p>
          <a:endParaRPr lang="en-US"/>
        </a:p>
      </dgm:t>
    </dgm:pt>
    <dgm:pt modelId="{BEB30D37-2ACB-4793-81B3-937B9A9BEA50}">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F2058A6C-E9AF-42D1-A545-3ECD48AD3F51}" type="sibTrans" cxnId="{230E9645-0AB5-4DCB-89F8-4E41DC0515DD}">
      <dgm:prSet/>
      <dgm:spPr/>
      <dgm:t>
        <a:bodyPr/>
        <a:lstStyle/>
        <a:p>
          <a:endParaRPr lang="en-US"/>
        </a:p>
      </dgm:t>
    </dgm:pt>
    <dgm:pt modelId="{9949CE8E-ED31-4DD3-B49B-3A75BDD47FF5}" type="parTrans" cxnId="{230E9645-0AB5-4DCB-89F8-4E41DC0515DD}">
      <dgm:prSet/>
      <dgm:spPr/>
      <dgm:t>
        <a:bodyPr/>
        <a:lstStyle/>
        <a:p>
          <a:endParaRPr lang="en-US"/>
        </a:p>
      </dgm:t>
    </dgm:pt>
    <dgm:pt modelId="{5EAB095A-237E-41B4-9F92-C23944036A53}">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675CFFB8-61FE-415D-B513-CA1A702DEA29}" type="sibTrans" cxnId="{15770C0C-4329-49B4-8D63-B6F3E0D1923C}">
      <dgm:prSet/>
      <dgm:spPr/>
      <dgm:t>
        <a:bodyPr/>
        <a:lstStyle/>
        <a:p>
          <a:endParaRPr lang="en-US"/>
        </a:p>
      </dgm:t>
    </dgm:pt>
    <dgm:pt modelId="{4123D064-F4BC-4E5B-935D-4002640B31D0}" type="parTrans" cxnId="{15770C0C-4329-49B4-8D63-B6F3E0D1923C}">
      <dgm:prSet/>
      <dgm:spPr/>
      <dgm:t>
        <a:bodyPr/>
        <a:lstStyle/>
        <a:p>
          <a:endParaRPr lang="en-US"/>
        </a:p>
      </dgm:t>
    </dgm:pt>
    <dgm:pt modelId="{BEE640A6-FFE0-47D4-9721-A79A8EE82B04}">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FC5C829C-6435-4022-837A-1E23F4AC60C1}" type="sibTrans" cxnId="{7D273BD8-08D1-48AB-9652-6A6A3E87A72C}">
      <dgm:prSet/>
      <dgm:spPr/>
      <dgm:t>
        <a:bodyPr/>
        <a:lstStyle/>
        <a:p>
          <a:endParaRPr lang="en-US"/>
        </a:p>
      </dgm:t>
    </dgm:pt>
    <dgm:pt modelId="{259F0479-FDF8-4DA3-A8FB-F2EF3EFC4628}" type="parTrans" cxnId="{7D273BD8-08D1-48AB-9652-6A6A3E87A72C}">
      <dgm:prSet/>
      <dgm:spPr/>
      <dgm:t>
        <a:bodyPr/>
        <a:lstStyle/>
        <a:p>
          <a:endParaRPr lang="en-US"/>
        </a:p>
      </dgm:t>
    </dgm:pt>
    <dgm:pt modelId="{237A9EE7-D0D1-4147-9B10-47287EDB931A}">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6E52AE99-9122-4827-B0FD-76B83EFE1ED6}" type="sibTrans" cxnId="{09A58E45-07CF-4153-8416-00F98F029D64}">
      <dgm:prSet/>
      <dgm:spPr/>
      <dgm:t>
        <a:bodyPr/>
        <a:lstStyle/>
        <a:p>
          <a:endParaRPr lang="en-US"/>
        </a:p>
      </dgm:t>
    </dgm:pt>
    <dgm:pt modelId="{27DCDDC8-F42D-460F-9C76-3F44A8B95B26}" type="parTrans" cxnId="{09A58E45-07CF-4153-8416-00F98F029D64}">
      <dgm:prSet/>
      <dgm:spPr/>
      <dgm:t>
        <a:bodyPr/>
        <a:lstStyle/>
        <a:p>
          <a:endParaRPr lang="en-US"/>
        </a:p>
      </dgm:t>
    </dgm:pt>
    <dgm:pt modelId="{30B7825A-4477-47CB-9C11-4AA8DF97A2FB}">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4011945F-1DB1-407B-BE16-CBAC564D784F}" type="sibTrans" cxnId="{C2D23650-E18E-400D-B5EC-ABF8EF4A9B14}">
      <dgm:prSet/>
      <dgm:spPr/>
      <dgm:t>
        <a:bodyPr/>
        <a:lstStyle/>
        <a:p>
          <a:endParaRPr lang="en-US"/>
        </a:p>
      </dgm:t>
    </dgm:pt>
    <dgm:pt modelId="{B4F97016-41E2-4CB6-827B-9E1DF865F5E4}" type="parTrans" cxnId="{C2D23650-E18E-400D-B5EC-ABF8EF4A9B14}">
      <dgm:prSet/>
      <dgm:spPr/>
      <dgm:t>
        <a:bodyPr/>
        <a:lstStyle/>
        <a:p>
          <a:endParaRPr lang="en-US"/>
        </a:p>
      </dgm:t>
    </dgm:pt>
    <dgm:pt modelId="{D26F8000-2901-40ED-86DA-0586CBE6B7C8}">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4F0A2219-71B3-42DF-B7A2-77C7DF00C5BC}" type="sibTrans" cxnId="{89EA2C31-7A40-4DD9-80EA-BD1F1C8E82E1}">
      <dgm:prSet/>
      <dgm:spPr/>
      <dgm:t>
        <a:bodyPr/>
        <a:lstStyle/>
        <a:p>
          <a:endParaRPr lang="en-US"/>
        </a:p>
      </dgm:t>
    </dgm:pt>
    <dgm:pt modelId="{3229932E-8B9E-4232-B691-0E281436EF0C}" type="parTrans" cxnId="{89EA2C31-7A40-4DD9-80EA-BD1F1C8E82E1}">
      <dgm:prSet/>
      <dgm:spPr/>
      <dgm:t>
        <a:bodyPr/>
        <a:lstStyle/>
        <a:p>
          <a:endParaRPr lang="en-US"/>
        </a:p>
      </dgm:t>
    </dgm:pt>
    <dgm:pt modelId="{8CE63056-FD39-4104-BD7D-F801F0BCB690}">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801E2B87-2DE1-4AFF-B687-1DDD985382F0}" type="sibTrans" cxnId="{7E856F90-AAF8-4B5D-AD91-7FE5F4877686}">
      <dgm:prSet/>
      <dgm:spPr/>
      <dgm:t>
        <a:bodyPr/>
        <a:lstStyle/>
        <a:p>
          <a:endParaRPr lang="en-US"/>
        </a:p>
      </dgm:t>
    </dgm:pt>
    <dgm:pt modelId="{6351EA24-72FF-4E44-888B-566DB19828B3}" type="parTrans" cxnId="{7E856F90-AAF8-4B5D-AD91-7FE5F4877686}">
      <dgm:prSet/>
      <dgm:spPr/>
      <dgm:t>
        <a:bodyPr/>
        <a:lstStyle/>
        <a:p>
          <a:endParaRPr lang="en-US"/>
        </a:p>
      </dgm:t>
    </dgm:pt>
    <dgm:pt modelId="{954AC71A-5492-447D-8990-069BB54453E2}">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285EB9BD-DA95-43FC-B732-95BE03015EC5}" type="sibTrans" cxnId="{F4AA2E2C-097B-4DDB-8881-9D2113D11267}">
      <dgm:prSet/>
      <dgm:spPr/>
      <dgm:t>
        <a:bodyPr/>
        <a:lstStyle/>
        <a:p>
          <a:endParaRPr lang="en-US"/>
        </a:p>
      </dgm:t>
    </dgm:pt>
    <dgm:pt modelId="{EEF5794B-A03A-4D54-91A7-41AD4E8B1035}" type="parTrans" cxnId="{F4AA2E2C-097B-4DDB-8881-9D2113D11267}">
      <dgm:prSet/>
      <dgm:spPr/>
      <dgm:t>
        <a:bodyPr/>
        <a:lstStyle/>
        <a:p>
          <a:endParaRPr lang="en-US"/>
        </a:p>
      </dgm:t>
    </dgm:pt>
    <dgm:pt modelId="{A556BA34-9018-4ACB-88F6-ACE19A891133}">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253639AA-086C-431C-AAE5-2ABB25696A3D}" type="sibTrans" cxnId="{0EDE6382-B438-4EDB-A117-97AF17A86561}">
      <dgm:prSet/>
      <dgm:spPr/>
      <dgm:t>
        <a:bodyPr/>
        <a:lstStyle/>
        <a:p>
          <a:endParaRPr lang="en-US"/>
        </a:p>
      </dgm:t>
    </dgm:pt>
    <dgm:pt modelId="{C97CD475-9B51-4A69-B4D7-6DD851AA3F14}" type="parTrans" cxnId="{0EDE6382-B438-4EDB-A117-97AF17A86561}">
      <dgm:prSet/>
      <dgm:spPr/>
      <dgm:t>
        <a:bodyPr/>
        <a:lstStyle/>
        <a:p>
          <a:endParaRPr lang="en-US"/>
        </a:p>
      </dgm:t>
    </dgm:pt>
    <dgm:pt modelId="{929EB61D-E4EB-4AA6-80CF-FA68B47477FB}">
      <dgm:prSet custT="1"/>
      <dgm:spPr/>
      <dgm:t>
        <a:bodyPr/>
        <a:lstStyle/>
        <a:p>
          <a:pPr algn="l">
            <a:buFont typeface="Wingdings" panose="05000000000000000000" pitchFamily="2" charset="2"/>
            <a:buChar char="Ø"/>
          </a:pPr>
          <a:endParaRPr lang="en-US" sz="1200" dirty="0">
            <a:latin typeface="Univers Next for HSBC Light" panose="020B0403030202020203" pitchFamily="34" charset="0"/>
          </a:endParaRPr>
        </a:p>
      </dgm:t>
    </dgm:pt>
    <dgm:pt modelId="{85F7469C-B369-41F6-8AD6-D6E8FF3E041F}" type="sibTrans" cxnId="{E2E6D218-6993-4C4D-92F5-5EA119F459C7}">
      <dgm:prSet/>
      <dgm:spPr/>
      <dgm:t>
        <a:bodyPr/>
        <a:lstStyle/>
        <a:p>
          <a:endParaRPr lang="en-US"/>
        </a:p>
      </dgm:t>
    </dgm:pt>
    <dgm:pt modelId="{38B55D88-413A-4A90-AF44-17C3481B825F}" type="parTrans" cxnId="{E2E6D218-6993-4C4D-92F5-5EA119F459C7}">
      <dgm:prSet/>
      <dgm:spPr/>
      <dgm:t>
        <a:bodyPr/>
        <a:lstStyle/>
        <a:p>
          <a:endParaRPr lang="en-US"/>
        </a:p>
      </dgm:t>
    </dgm:pt>
    <dgm:pt modelId="{09ED62D0-8203-44BC-9724-E35B4421D4D9}">
      <dgm:prSet custT="1"/>
      <dgm:spPr/>
      <dgm:t>
        <a:bodyPr/>
        <a:lstStyle/>
        <a:p>
          <a:pPr algn="l">
            <a:buFont typeface="Wingdings" panose="05000000000000000000" pitchFamily="2" charset="2"/>
            <a:buChar char="Ø"/>
          </a:pPr>
          <a:endParaRPr lang="en-US" sz="1200" b="0" u="none" dirty="0">
            <a:latin typeface="Univers Next for HSBC Light" panose="020B0403030202020203" pitchFamily="34" charset="0"/>
          </a:endParaRPr>
        </a:p>
      </dgm:t>
    </dgm:pt>
    <dgm:pt modelId="{D93C0EAC-B3D0-4424-A5EC-D4F81CD65EB9}" type="sibTrans" cxnId="{9D347EB0-CFD0-4374-90FB-122832D7EDF4}">
      <dgm:prSet/>
      <dgm:spPr/>
      <dgm:t>
        <a:bodyPr/>
        <a:lstStyle/>
        <a:p>
          <a:endParaRPr lang="en-US"/>
        </a:p>
      </dgm:t>
    </dgm:pt>
    <dgm:pt modelId="{436F9934-4127-44E9-BEBA-06E6D68F4242}" type="parTrans" cxnId="{9D347EB0-CFD0-4374-90FB-122832D7EDF4}">
      <dgm:prSet/>
      <dgm:spPr/>
      <dgm:t>
        <a:bodyPr/>
        <a:lstStyle/>
        <a:p>
          <a:endParaRPr lang="en-US"/>
        </a:p>
      </dgm:t>
    </dgm:pt>
    <dgm:pt modelId="{2E97A8F1-8EBF-4C87-9B79-1E1D1BF6200A}">
      <dgm:prSet/>
      <dgm:spPr/>
      <dgm:t>
        <a:bodyPr/>
        <a:lstStyle/>
        <a:p>
          <a:pPr algn="l">
            <a:buFont typeface="Wingdings" panose="05000000000000000000" pitchFamily="2" charset="2"/>
            <a:buNone/>
          </a:pPr>
          <a:endParaRPr lang="en-US" sz="2500" dirty="0"/>
        </a:p>
      </dgm:t>
    </dgm:pt>
    <dgm:pt modelId="{04D3C715-776C-4F25-BBD1-BBA4F86C0C1E}" type="sibTrans" cxnId="{1A7AD2CF-728B-4A05-98F2-930DF5D7D035}">
      <dgm:prSet/>
      <dgm:spPr/>
      <dgm:t>
        <a:bodyPr/>
        <a:lstStyle/>
        <a:p>
          <a:endParaRPr lang="en-US"/>
        </a:p>
      </dgm:t>
    </dgm:pt>
    <dgm:pt modelId="{09B70815-88C6-42E0-B66E-55293FE5408A}" type="parTrans" cxnId="{1A7AD2CF-728B-4A05-98F2-930DF5D7D035}">
      <dgm:prSet/>
      <dgm:spPr/>
      <dgm:t>
        <a:bodyPr/>
        <a:lstStyle/>
        <a:p>
          <a:endParaRPr lang="en-US"/>
        </a:p>
      </dgm:t>
    </dgm:pt>
    <dgm:pt modelId="{2549D08F-D633-4C57-B7E1-22BB5894AB15}" type="pres">
      <dgm:prSet presAssocID="{D2D3673D-5C52-434C-93C1-1036E2B7756A}" presName="linear" presStyleCnt="0">
        <dgm:presLayoutVars>
          <dgm:dir/>
          <dgm:animLvl val="lvl"/>
          <dgm:resizeHandles val="exact"/>
        </dgm:presLayoutVars>
      </dgm:prSet>
      <dgm:spPr/>
    </dgm:pt>
    <dgm:pt modelId="{0BBF3013-3F52-473F-9050-566D8639B963}" type="pres">
      <dgm:prSet presAssocID="{97326423-7788-40E5-89A1-DFC5D6DD0FE2}" presName="parentLin" presStyleCnt="0"/>
      <dgm:spPr/>
    </dgm:pt>
    <dgm:pt modelId="{8079292D-271D-49DE-877F-B04F5F5182A0}" type="pres">
      <dgm:prSet presAssocID="{97326423-7788-40E5-89A1-DFC5D6DD0FE2}" presName="parentLeftMargin" presStyleLbl="node1" presStyleIdx="0" presStyleCnt="1"/>
      <dgm:spPr/>
    </dgm:pt>
    <dgm:pt modelId="{DA71F851-0FD5-4880-9C36-8758B781D142}" type="pres">
      <dgm:prSet presAssocID="{97326423-7788-40E5-89A1-DFC5D6DD0FE2}" presName="parentText" presStyleLbl="node1" presStyleIdx="0" presStyleCnt="1" custScaleY="20314" custLinFactNeighborX="-85256" custLinFactNeighborY="-30337">
        <dgm:presLayoutVars>
          <dgm:chMax val="0"/>
          <dgm:bulletEnabled val="1"/>
        </dgm:presLayoutVars>
      </dgm:prSet>
      <dgm:spPr/>
    </dgm:pt>
    <dgm:pt modelId="{4363F531-4FFE-4988-AFF0-0513077AFC77}" type="pres">
      <dgm:prSet presAssocID="{97326423-7788-40E5-89A1-DFC5D6DD0FE2}" presName="negativeSpace" presStyleCnt="0"/>
      <dgm:spPr/>
    </dgm:pt>
    <dgm:pt modelId="{CFCD0032-4A73-4526-AF0A-D9A7D1025EA4}" type="pres">
      <dgm:prSet presAssocID="{97326423-7788-40E5-89A1-DFC5D6DD0FE2}" presName="childText" presStyleLbl="conFgAcc1" presStyleIdx="0" presStyleCnt="1" custScaleY="90489" custLinFactNeighborX="1353" custLinFactNeighborY="-15288">
        <dgm:presLayoutVars>
          <dgm:bulletEnabled val="1"/>
        </dgm:presLayoutVars>
      </dgm:prSet>
      <dgm:spPr/>
    </dgm:pt>
  </dgm:ptLst>
  <dgm:cxnLst>
    <dgm:cxn modelId="{3E598F05-A9BB-4354-8C83-1ABD3B2B8EAC}" type="presOf" srcId="{6C1451BD-E516-4899-A31A-195F4884615E}" destId="{CFCD0032-4A73-4526-AF0A-D9A7D1025EA4}" srcOrd="0" destOrd="3" presId="urn:microsoft.com/office/officeart/2005/8/layout/list1"/>
    <dgm:cxn modelId="{25D6ED0A-F1A5-44CC-B471-899D66112583}" type="presOf" srcId="{97326423-7788-40E5-89A1-DFC5D6DD0FE2}" destId="{DA71F851-0FD5-4880-9C36-8758B781D142}" srcOrd="1" destOrd="0" presId="urn:microsoft.com/office/officeart/2005/8/layout/list1"/>
    <dgm:cxn modelId="{15770C0C-4329-49B4-8D63-B6F3E0D1923C}" srcId="{97326423-7788-40E5-89A1-DFC5D6DD0FE2}" destId="{5EAB095A-237E-41B4-9F92-C23944036A53}" srcOrd="8" destOrd="0" parTransId="{4123D064-F4BC-4E5B-935D-4002640B31D0}" sibTransId="{675CFFB8-61FE-415D-B513-CA1A702DEA29}"/>
    <dgm:cxn modelId="{E2E6D218-6993-4C4D-92F5-5EA119F459C7}" srcId="{97326423-7788-40E5-89A1-DFC5D6DD0FE2}" destId="{929EB61D-E4EB-4AA6-80CF-FA68B47477FB}" srcOrd="16" destOrd="0" parTransId="{38B55D88-413A-4A90-AF44-17C3481B825F}" sibTransId="{85F7469C-B369-41F6-8AD6-D6E8FF3E041F}"/>
    <dgm:cxn modelId="{12C4E826-AFFC-4684-9359-2F89D1441E83}" type="presOf" srcId="{09ED62D0-8203-44BC-9724-E35B4421D4D9}" destId="{CFCD0032-4A73-4526-AF0A-D9A7D1025EA4}" srcOrd="0" destOrd="17" presId="urn:microsoft.com/office/officeart/2005/8/layout/list1"/>
    <dgm:cxn modelId="{D6598D2B-7DD2-40CF-885B-025585EE19AC}" type="presOf" srcId="{C2ACA82A-2D4A-4838-9856-02F8A03A312D}" destId="{CFCD0032-4A73-4526-AF0A-D9A7D1025EA4}" srcOrd="0" destOrd="6" presId="urn:microsoft.com/office/officeart/2005/8/layout/list1"/>
    <dgm:cxn modelId="{F4AA2E2C-097B-4DDB-8881-9D2113D11267}" srcId="{97326423-7788-40E5-89A1-DFC5D6DD0FE2}" destId="{954AC71A-5492-447D-8990-069BB54453E2}" srcOrd="14" destOrd="0" parTransId="{EEF5794B-A03A-4D54-91A7-41AD4E8B1035}" sibTransId="{285EB9BD-DA95-43FC-B732-95BE03015EC5}"/>
    <dgm:cxn modelId="{89EA2C31-7A40-4DD9-80EA-BD1F1C8E82E1}" srcId="{97326423-7788-40E5-89A1-DFC5D6DD0FE2}" destId="{D26F8000-2901-40ED-86DA-0586CBE6B7C8}" srcOrd="12" destOrd="0" parTransId="{3229932E-8B9E-4232-B691-0E281436EF0C}" sibTransId="{4F0A2219-71B3-42DF-B7A2-77C7DF00C5BC}"/>
    <dgm:cxn modelId="{0DD79132-0337-4F83-A8C2-8EEC14DEA93C}" srcId="{D2D3673D-5C52-434C-93C1-1036E2B7756A}" destId="{97326423-7788-40E5-89A1-DFC5D6DD0FE2}" srcOrd="0" destOrd="0" parTransId="{64445F45-DD84-4EF5-B255-113649134CEE}" sibTransId="{38B453E1-125F-452D-BCC5-B1534230324F}"/>
    <dgm:cxn modelId="{DE3C2260-8BF3-4FB8-917B-8FAE62B43C61}" srcId="{97326423-7788-40E5-89A1-DFC5D6DD0FE2}" destId="{2E96FA3A-8C8B-4E1D-9C17-7E1DB5FAB29B}" srcOrd="1" destOrd="0" parTransId="{16D1665F-E8C6-46ED-A8AB-9C7F247A6728}" sibTransId="{575AD5E4-608B-449E-B069-16642F370CD3}"/>
    <dgm:cxn modelId="{4C274E64-EA78-4714-9D5B-EA59C8502722}" srcId="{97326423-7788-40E5-89A1-DFC5D6DD0FE2}" destId="{95A42E77-7B74-4C80-AF25-11CFD4000264}" srcOrd="5" destOrd="0" parTransId="{DD87BE48-DE63-416B-9872-D5DD013400DA}" sibTransId="{07CFD92A-7C7B-4E91-999C-DE9F969092DC}"/>
    <dgm:cxn modelId="{09A58E45-07CF-4153-8416-00F98F029D64}" srcId="{97326423-7788-40E5-89A1-DFC5D6DD0FE2}" destId="{237A9EE7-D0D1-4147-9B10-47287EDB931A}" srcOrd="10" destOrd="0" parTransId="{27DCDDC8-F42D-460F-9C76-3F44A8B95B26}" sibTransId="{6E52AE99-9122-4827-B0FD-76B83EFE1ED6}"/>
    <dgm:cxn modelId="{230E9645-0AB5-4DCB-89F8-4E41DC0515DD}" srcId="{97326423-7788-40E5-89A1-DFC5D6DD0FE2}" destId="{BEB30D37-2ACB-4793-81B3-937B9A9BEA50}" srcOrd="7" destOrd="0" parTransId="{9949CE8E-ED31-4DD3-B49B-3A75BDD47FF5}" sibTransId="{F2058A6C-E9AF-42D1-A545-3ECD48AD3F51}"/>
    <dgm:cxn modelId="{A2F6CA49-5036-4A97-84DC-46572B76ECDA}" type="presOf" srcId="{5EAB095A-237E-41B4-9F92-C23944036A53}" destId="{CFCD0032-4A73-4526-AF0A-D9A7D1025EA4}" srcOrd="0" destOrd="8" presId="urn:microsoft.com/office/officeart/2005/8/layout/list1"/>
    <dgm:cxn modelId="{99ECFC6B-770E-4A3E-A7F7-ED7252ACC51F}" type="presOf" srcId="{EC9A9C84-DCAC-4E20-A38F-1496A98371FB}" destId="{CFCD0032-4A73-4526-AF0A-D9A7D1025EA4}" srcOrd="0" destOrd="2" presId="urn:microsoft.com/office/officeart/2005/8/layout/list1"/>
    <dgm:cxn modelId="{8C4D484D-E1E3-4B79-BED2-BC5B0826199B}" type="presOf" srcId="{8CE63056-FD39-4104-BD7D-F801F0BCB690}" destId="{CFCD0032-4A73-4526-AF0A-D9A7D1025EA4}" srcOrd="0" destOrd="13" presId="urn:microsoft.com/office/officeart/2005/8/layout/list1"/>
    <dgm:cxn modelId="{C2D23650-E18E-400D-B5EC-ABF8EF4A9B14}" srcId="{97326423-7788-40E5-89A1-DFC5D6DD0FE2}" destId="{30B7825A-4477-47CB-9C11-4AA8DF97A2FB}" srcOrd="11" destOrd="0" parTransId="{B4F97016-41E2-4CB6-827B-9E1DF865F5E4}" sibTransId="{4011945F-1DB1-407B-BE16-CBAC564D784F}"/>
    <dgm:cxn modelId="{6B3D1257-FDE9-4962-A016-7E5141686013}" type="presOf" srcId="{D2D3673D-5C52-434C-93C1-1036E2B7756A}" destId="{2549D08F-D633-4C57-B7E1-22BB5894AB15}" srcOrd="0" destOrd="0" presId="urn:microsoft.com/office/officeart/2005/8/layout/list1"/>
    <dgm:cxn modelId="{0EDE6382-B438-4EDB-A117-97AF17A86561}" srcId="{97326423-7788-40E5-89A1-DFC5D6DD0FE2}" destId="{A556BA34-9018-4ACB-88F6-ACE19A891133}" srcOrd="15" destOrd="0" parTransId="{C97CD475-9B51-4A69-B4D7-6DD851AA3F14}" sibTransId="{253639AA-086C-431C-AAE5-2ABB25696A3D}"/>
    <dgm:cxn modelId="{5B16E686-D282-49F6-8161-533160844D76}" type="presOf" srcId="{95A42E77-7B74-4C80-AF25-11CFD4000264}" destId="{CFCD0032-4A73-4526-AF0A-D9A7D1025EA4}" srcOrd="0" destOrd="5" presId="urn:microsoft.com/office/officeart/2005/8/layout/list1"/>
    <dgm:cxn modelId="{57D7F48B-AB08-4612-912A-290ACC29A9F8}" type="presOf" srcId="{929EB61D-E4EB-4AA6-80CF-FA68B47477FB}" destId="{CFCD0032-4A73-4526-AF0A-D9A7D1025EA4}" srcOrd="0" destOrd="16" presId="urn:microsoft.com/office/officeart/2005/8/layout/list1"/>
    <dgm:cxn modelId="{4BB8098C-D4F6-4667-9641-E81B8EBF5F6B}" srcId="{97326423-7788-40E5-89A1-DFC5D6DD0FE2}" destId="{EC9A9C84-DCAC-4E20-A38F-1496A98371FB}" srcOrd="2" destOrd="0" parTransId="{504F7848-C7FC-4A47-95C0-813EFCE6E035}" sibTransId="{32E48192-E53E-44F4-B84E-12CE19AC8BA6}"/>
    <dgm:cxn modelId="{28B9F88E-96EB-42F2-A42E-1C346D826945}" srcId="{97326423-7788-40E5-89A1-DFC5D6DD0FE2}" destId="{7E6525CA-15BD-4391-BB8A-2B03CC7CB5D7}" srcOrd="0" destOrd="0" parTransId="{F23F28CA-E92B-4C5C-9705-C07AE7D5EA15}" sibTransId="{477E5F30-EA73-4A12-A5F1-CD4C5E355FF5}"/>
    <dgm:cxn modelId="{F2A2D18F-CEB1-4638-B1B4-51260D336D9B}" type="presOf" srcId="{F35DD1A3-B546-40FF-8CF6-B68D419E4641}" destId="{CFCD0032-4A73-4526-AF0A-D9A7D1025EA4}" srcOrd="0" destOrd="4" presId="urn:microsoft.com/office/officeart/2005/8/layout/list1"/>
    <dgm:cxn modelId="{7E856F90-AAF8-4B5D-AD91-7FE5F4877686}" srcId="{97326423-7788-40E5-89A1-DFC5D6DD0FE2}" destId="{8CE63056-FD39-4104-BD7D-F801F0BCB690}" srcOrd="13" destOrd="0" parTransId="{6351EA24-72FF-4E44-888B-566DB19828B3}" sibTransId="{801E2B87-2DE1-4AFF-B687-1DDD985382F0}"/>
    <dgm:cxn modelId="{67A69B96-F61C-4C52-9C4D-537E01BAB9F3}" type="presOf" srcId="{A556BA34-9018-4ACB-88F6-ACE19A891133}" destId="{CFCD0032-4A73-4526-AF0A-D9A7D1025EA4}" srcOrd="0" destOrd="15" presId="urn:microsoft.com/office/officeart/2005/8/layout/list1"/>
    <dgm:cxn modelId="{B677CA98-6AE3-4974-A0A8-4AF60E7FED7D}" srcId="{97326423-7788-40E5-89A1-DFC5D6DD0FE2}" destId="{C2ACA82A-2D4A-4838-9856-02F8A03A312D}" srcOrd="6" destOrd="0" parTransId="{64811510-EC31-4A13-979A-93264BF34DFC}" sibTransId="{147B3E7F-0EB9-4078-950E-CFFD8C26D2F6}"/>
    <dgm:cxn modelId="{B41A859D-026B-4C7F-9FD0-5AA2AC4DFB42}" type="presOf" srcId="{237A9EE7-D0D1-4147-9B10-47287EDB931A}" destId="{CFCD0032-4A73-4526-AF0A-D9A7D1025EA4}" srcOrd="0" destOrd="10" presId="urn:microsoft.com/office/officeart/2005/8/layout/list1"/>
    <dgm:cxn modelId="{680128A0-178C-4B2A-A7F8-1D77AE64BA96}" type="presOf" srcId="{2E96FA3A-8C8B-4E1D-9C17-7E1DB5FAB29B}" destId="{CFCD0032-4A73-4526-AF0A-D9A7D1025EA4}" srcOrd="0" destOrd="1" presId="urn:microsoft.com/office/officeart/2005/8/layout/list1"/>
    <dgm:cxn modelId="{928A10A5-6120-44BC-A61D-1DCCC5202BD6}" type="presOf" srcId="{BEB30D37-2ACB-4793-81B3-937B9A9BEA50}" destId="{CFCD0032-4A73-4526-AF0A-D9A7D1025EA4}" srcOrd="0" destOrd="7" presId="urn:microsoft.com/office/officeart/2005/8/layout/list1"/>
    <dgm:cxn modelId="{138F9BA8-FAB6-43D1-BB63-4C0992C2A546}" type="presOf" srcId="{BEE640A6-FFE0-47D4-9721-A79A8EE82B04}" destId="{CFCD0032-4A73-4526-AF0A-D9A7D1025EA4}" srcOrd="0" destOrd="9" presId="urn:microsoft.com/office/officeart/2005/8/layout/list1"/>
    <dgm:cxn modelId="{CD6134AF-C588-417F-9991-A30B66C8DAB5}" srcId="{97326423-7788-40E5-89A1-DFC5D6DD0FE2}" destId="{6C1451BD-E516-4899-A31A-195F4884615E}" srcOrd="3" destOrd="0" parTransId="{B355C56A-DEFF-4900-8C84-72CD06010249}" sibTransId="{4150B610-617A-45A2-9DE3-DA422A4576E7}"/>
    <dgm:cxn modelId="{9D347EB0-CFD0-4374-90FB-122832D7EDF4}" srcId="{97326423-7788-40E5-89A1-DFC5D6DD0FE2}" destId="{09ED62D0-8203-44BC-9724-E35B4421D4D9}" srcOrd="17" destOrd="0" parTransId="{436F9934-4127-44E9-BEBA-06E6D68F4242}" sibTransId="{D93C0EAC-B3D0-4424-A5EC-D4F81CD65EB9}"/>
    <dgm:cxn modelId="{C817B9B9-EB0D-4935-89A3-8466C8C3529D}" type="presOf" srcId="{D26F8000-2901-40ED-86DA-0586CBE6B7C8}" destId="{CFCD0032-4A73-4526-AF0A-D9A7D1025EA4}" srcOrd="0" destOrd="12" presId="urn:microsoft.com/office/officeart/2005/8/layout/list1"/>
    <dgm:cxn modelId="{6ED5A4BE-724D-4B50-AB04-BF5E8F0A8C9B}" srcId="{97326423-7788-40E5-89A1-DFC5D6DD0FE2}" destId="{F35DD1A3-B546-40FF-8CF6-B68D419E4641}" srcOrd="4" destOrd="0" parTransId="{BB8C5F4E-06D1-4103-8197-B760A50FD0DE}" sibTransId="{B6A76E38-31C3-425F-A8F5-F84839A73661}"/>
    <dgm:cxn modelId="{1A7AD2CF-728B-4A05-98F2-930DF5D7D035}" srcId="{97326423-7788-40E5-89A1-DFC5D6DD0FE2}" destId="{2E97A8F1-8EBF-4C87-9B79-1E1D1BF6200A}" srcOrd="18" destOrd="0" parTransId="{09B70815-88C6-42E0-B66E-55293FE5408A}" sibTransId="{04D3C715-776C-4F25-BBD1-BBA4F86C0C1E}"/>
    <dgm:cxn modelId="{EC024CD0-06A4-4E46-84A9-FAD9F89BEFE1}" type="presOf" srcId="{7E6525CA-15BD-4391-BB8A-2B03CC7CB5D7}" destId="{CFCD0032-4A73-4526-AF0A-D9A7D1025EA4}" srcOrd="0" destOrd="0" presId="urn:microsoft.com/office/officeart/2005/8/layout/list1"/>
    <dgm:cxn modelId="{1B5B63D1-6042-4A78-96B4-F3E04559E54E}" type="presOf" srcId="{2E97A8F1-8EBF-4C87-9B79-1E1D1BF6200A}" destId="{CFCD0032-4A73-4526-AF0A-D9A7D1025EA4}" srcOrd="0" destOrd="18" presId="urn:microsoft.com/office/officeart/2005/8/layout/list1"/>
    <dgm:cxn modelId="{7D273BD8-08D1-48AB-9652-6A6A3E87A72C}" srcId="{97326423-7788-40E5-89A1-DFC5D6DD0FE2}" destId="{BEE640A6-FFE0-47D4-9721-A79A8EE82B04}" srcOrd="9" destOrd="0" parTransId="{259F0479-FDF8-4DA3-A8FB-F2EF3EFC4628}" sibTransId="{FC5C829C-6435-4022-837A-1E23F4AC60C1}"/>
    <dgm:cxn modelId="{603092E4-E626-453A-AF80-741A92C47A47}" type="presOf" srcId="{954AC71A-5492-447D-8990-069BB54453E2}" destId="{CFCD0032-4A73-4526-AF0A-D9A7D1025EA4}" srcOrd="0" destOrd="14" presId="urn:microsoft.com/office/officeart/2005/8/layout/list1"/>
    <dgm:cxn modelId="{F98036ED-0CF3-4D8F-A406-47BC69F39531}" type="presOf" srcId="{30B7825A-4477-47CB-9C11-4AA8DF97A2FB}" destId="{CFCD0032-4A73-4526-AF0A-D9A7D1025EA4}" srcOrd="0" destOrd="11" presId="urn:microsoft.com/office/officeart/2005/8/layout/list1"/>
    <dgm:cxn modelId="{F3510CEF-3CA6-4F69-8D2C-09656C46EDA5}" type="presOf" srcId="{97326423-7788-40E5-89A1-DFC5D6DD0FE2}" destId="{8079292D-271D-49DE-877F-B04F5F5182A0}" srcOrd="0" destOrd="0" presId="urn:microsoft.com/office/officeart/2005/8/layout/list1"/>
    <dgm:cxn modelId="{A007A65B-FC82-47BA-AC2F-8F53B31070B1}" type="presParOf" srcId="{2549D08F-D633-4C57-B7E1-22BB5894AB15}" destId="{0BBF3013-3F52-473F-9050-566D8639B963}" srcOrd="0" destOrd="0" presId="urn:microsoft.com/office/officeart/2005/8/layout/list1"/>
    <dgm:cxn modelId="{E2DD1AA3-8C0D-4F9D-85FB-498C025340BB}" type="presParOf" srcId="{0BBF3013-3F52-473F-9050-566D8639B963}" destId="{8079292D-271D-49DE-877F-B04F5F5182A0}" srcOrd="0" destOrd="0" presId="urn:microsoft.com/office/officeart/2005/8/layout/list1"/>
    <dgm:cxn modelId="{2A268A99-DC26-43B8-92C7-90838AB0A1B3}" type="presParOf" srcId="{0BBF3013-3F52-473F-9050-566D8639B963}" destId="{DA71F851-0FD5-4880-9C36-8758B781D142}" srcOrd="1" destOrd="0" presId="urn:microsoft.com/office/officeart/2005/8/layout/list1"/>
    <dgm:cxn modelId="{1B369EC7-0CBF-4F40-A480-AA7004419CAF}" type="presParOf" srcId="{2549D08F-D633-4C57-B7E1-22BB5894AB15}" destId="{4363F531-4FFE-4988-AFF0-0513077AFC77}" srcOrd="1" destOrd="0" presId="urn:microsoft.com/office/officeart/2005/8/layout/list1"/>
    <dgm:cxn modelId="{D7B8B8E5-1D5C-4373-8B5D-37A66460F501}" type="presParOf" srcId="{2549D08F-D633-4C57-B7E1-22BB5894AB15}" destId="{CFCD0032-4A73-4526-AF0A-D9A7D1025EA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877F66-A378-4A79-9E08-5332642E72C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ECA3E614-20D5-4718-80B4-B127885955FB}">
      <dgm:prSet phldrT="[Text]"/>
      <dgm:spPr/>
      <dgm:t>
        <a:bodyPr/>
        <a:lstStyle/>
        <a:p>
          <a:r>
            <a:rPr lang="pl-PL" dirty="0"/>
            <a:t>Data</a:t>
          </a:r>
          <a:endParaRPr lang="en-GB" dirty="0"/>
        </a:p>
      </dgm:t>
    </dgm:pt>
    <dgm:pt modelId="{7EF468F5-3B5C-4C47-AA84-5BEA5D5F66A1}" type="parTrans" cxnId="{D18DDDFA-3FD1-4B22-932F-01542A9C5443}">
      <dgm:prSet/>
      <dgm:spPr/>
      <dgm:t>
        <a:bodyPr/>
        <a:lstStyle/>
        <a:p>
          <a:endParaRPr lang="en-GB"/>
        </a:p>
      </dgm:t>
    </dgm:pt>
    <dgm:pt modelId="{1EEAEFFE-496A-42F5-A9A6-272BB4FB2010}" type="sibTrans" cxnId="{D18DDDFA-3FD1-4B22-932F-01542A9C5443}">
      <dgm:prSet/>
      <dgm:spPr/>
      <dgm:t>
        <a:bodyPr/>
        <a:lstStyle/>
        <a:p>
          <a:endParaRPr lang="en-GB"/>
        </a:p>
      </dgm:t>
    </dgm:pt>
    <dgm:pt modelId="{5DC2BE13-0791-41F9-88AF-6FCF983E9F9F}">
      <dgm:prSet phldrT="[Text]"/>
      <dgm:spPr/>
      <dgm:t>
        <a:bodyPr/>
        <a:lstStyle/>
        <a:p>
          <a:r>
            <a:rPr lang="en-GB" dirty="0">
              <a:latin typeface="Arial" panose="020B0604020202020204" pitchFamily="34" charset="0"/>
              <a:cs typeface="Arial" panose="020B0604020202020204" pitchFamily="34" charset="0"/>
            </a:rPr>
            <a:t>Data sources, data extraction and preparation, data relevance, data reconciliation, data quality, etc</a:t>
          </a:r>
        </a:p>
      </dgm:t>
    </dgm:pt>
    <dgm:pt modelId="{E1778702-7996-499A-BB4A-CEB6BB578F10}" type="parTrans" cxnId="{B8F0E915-22B9-4089-8764-959A048D457C}">
      <dgm:prSet/>
      <dgm:spPr/>
      <dgm:t>
        <a:bodyPr/>
        <a:lstStyle/>
        <a:p>
          <a:endParaRPr lang="en-GB"/>
        </a:p>
      </dgm:t>
    </dgm:pt>
    <dgm:pt modelId="{79B803D0-ACB7-4FEE-985C-C31CE4D8365F}" type="sibTrans" cxnId="{B8F0E915-22B9-4089-8764-959A048D457C}">
      <dgm:prSet/>
      <dgm:spPr/>
      <dgm:t>
        <a:bodyPr/>
        <a:lstStyle/>
        <a:p>
          <a:endParaRPr lang="en-GB"/>
        </a:p>
      </dgm:t>
    </dgm:pt>
    <dgm:pt modelId="{5155C6A7-7B47-47F0-91A7-F01E93EAB895}">
      <dgm:prSet phldrT="[Text]"/>
      <dgm:spPr/>
      <dgm:t>
        <a:bodyPr/>
        <a:lstStyle/>
        <a:p>
          <a:r>
            <a:rPr lang="pl-PL" dirty="0"/>
            <a:t>Design</a:t>
          </a:r>
          <a:endParaRPr lang="en-GB" dirty="0"/>
        </a:p>
      </dgm:t>
    </dgm:pt>
    <dgm:pt modelId="{73360F1B-A743-4270-93EA-CEA6AFEF3813}" type="parTrans" cxnId="{514C8949-504D-47FF-B676-7FFD0CE188CF}">
      <dgm:prSet/>
      <dgm:spPr/>
      <dgm:t>
        <a:bodyPr/>
        <a:lstStyle/>
        <a:p>
          <a:endParaRPr lang="en-GB"/>
        </a:p>
      </dgm:t>
    </dgm:pt>
    <dgm:pt modelId="{AA7B4640-B04D-4A22-BCDD-5AE8706CAF3D}" type="sibTrans" cxnId="{514C8949-504D-47FF-B676-7FFD0CE188CF}">
      <dgm:prSet/>
      <dgm:spPr/>
      <dgm:t>
        <a:bodyPr/>
        <a:lstStyle/>
        <a:p>
          <a:endParaRPr lang="en-GB"/>
        </a:p>
      </dgm:t>
    </dgm:pt>
    <dgm:pt modelId="{D72B753F-565C-4E14-BD98-113D807ACA5A}">
      <dgm:prSet phldrT="[Text]"/>
      <dgm:spPr/>
      <dgm:t>
        <a:bodyPr/>
        <a:lstStyle/>
        <a:p>
          <a:pPr>
            <a:buFont typeface="Arial" panose="020B0604020202020204" pitchFamily="34" charset="0"/>
            <a:buChar char="•"/>
          </a:pPr>
          <a:r>
            <a:rPr lang="en-US" b="0" i="0" u="none" strike="noStrike" dirty="0">
              <a:solidFill>
                <a:srgbClr val="000000"/>
              </a:solidFill>
              <a:effectLst/>
              <a:latin typeface="Arial" panose="020B0604020202020204" pitchFamily="34" charset="0"/>
            </a:rPr>
            <a:t>Model scope and objective, modelled portfolio/products, model methodology selection, key assumptions and methodology, portfolio segmentation relevancy, variable selection, model performance, final model selection, etc.</a:t>
          </a:r>
          <a:endParaRPr lang="en-GB" dirty="0"/>
        </a:p>
      </dgm:t>
    </dgm:pt>
    <dgm:pt modelId="{2A9F5F96-3076-48B7-85FF-C6FE82722F2C}" type="parTrans" cxnId="{54C2DEB4-4061-4ACE-B8C3-6668A9A375A5}">
      <dgm:prSet/>
      <dgm:spPr/>
      <dgm:t>
        <a:bodyPr/>
        <a:lstStyle/>
        <a:p>
          <a:endParaRPr lang="en-GB"/>
        </a:p>
      </dgm:t>
    </dgm:pt>
    <dgm:pt modelId="{F92FA25F-382D-4AF8-85ED-02C4B4F9C6E5}" type="sibTrans" cxnId="{54C2DEB4-4061-4ACE-B8C3-6668A9A375A5}">
      <dgm:prSet/>
      <dgm:spPr/>
      <dgm:t>
        <a:bodyPr/>
        <a:lstStyle/>
        <a:p>
          <a:endParaRPr lang="en-GB"/>
        </a:p>
      </dgm:t>
    </dgm:pt>
    <dgm:pt modelId="{58C2E3DD-2138-48FE-B17F-5495E5A3A257}">
      <dgm:prSet phldrT="[Text]"/>
      <dgm:spPr/>
      <dgm:t>
        <a:bodyPr/>
        <a:lstStyle/>
        <a:p>
          <a:r>
            <a:rPr lang="pl-PL" dirty="0"/>
            <a:t>Performance</a:t>
          </a:r>
          <a:endParaRPr lang="en-GB" dirty="0"/>
        </a:p>
      </dgm:t>
    </dgm:pt>
    <dgm:pt modelId="{F5BD4EA4-2EC3-4382-818E-8076520EB5AF}" type="parTrans" cxnId="{D0C70AED-AA22-4E95-AEB5-CF9A0121AE2E}">
      <dgm:prSet/>
      <dgm:spPr/>
      <dgm:t>
        <a:bodyPr/>
        <a:lstStyle/>
        <a:p>
          <a:endParaRPr lang="en-GB"/>
        </a:p>
      </dgm:t>
    </dgm:pt>
    <dgm:pt modelId="{099AE58C-0FBE-43D1-837C-807CF11B4591}" type="sibTrans" cxnId="{D0C70AED-AA22-4E95-AEB5-CF9A0121AE2E}">
      <dgm:prSet/>
      <dgm:spPr/>
      <dgm:t>
        <a:bodyPr/>
        <a:lstStyle/>
        <a:p>
          <a:endParaRPr lang="en-GB"/>
        </a:p>
      </dgm:t>
    </dgm:pt>
    <dgm:pt modelId="{2DACBAB1-AB5D-43E5-9DE3-294277BD25F9}">
      <dgm:prSet phldrT="[Text]"/>
      <dgm:spPr/>
      <dgm:t>
        <a:bodyPr/>
        <a:lstStyle/>
        <a:p>
          <a:r>
            <a:rPr lang="en-GB" dirty="0">
              <a:latin typeface="Arial" panose="020B0604020202020204" pitchFamily="34" charset="0"/>
              <a:cs typeface="Arial" panose="020B0604020202020204" pitchFamily="34" charset="0"/>
            </a:rPr>
            <a:t>Performance analysis, benchmark analysis, sensitivity analysis, scenario analysis, conservatism analysis, backtesting analysis, performance monitoring thresholds, rank ordering, etc.</a:t>
          </a:r>
        </a:p>
      </dgm:t>
    </dgm:pt>
    <dgm:pt modelId="{6E037B8B-C2D5-4BBC-92B6-7A20E3C805F9}" type="parTrans" cxnId="{4CB76523-5209-43AD-9F35-3627AF606E7B}">
      <dgm:prSet/>
      <dgm:spPr/>
      <dgm:t>
        <a:bodyPr/>
        <a:lstStyle/>
        <a:p>
          <a:endParaRPr lang="en-GB"/>
        </a:p>
      </dgm:t>
    </dgm:pt>
    <dgm:pt modelId="{2A8F5C4E-D30C-4D9A-9872-A0E5AFBA39FC}" type="sibTrans" cxnId="{4CB76523-5209-43AD-9F35-3627AF606E7B}">
      <dgm:prSet/>
      <dgm:spPr/>
      <dgm:t>
        <a:bodyPr/>
        <a:lstStyle/>
        <a:p>
          <a:endParaRPr lang="en-GB"/>
        </a:p>
      </dgm:t>
    </dgm:pt>
    <dgm:pt modelId="{96E5D8CC-9CF0-402A-8B67-4ADFFD80ADD4}">
      <dgm:prSet/>
      <dgm:spPr/>
      <dgm:t>
        <a:bodyPr/>
        <a:lstStyle/>
        <a:p>
          <a:pPr>
            <a:buFont typeface="Arial" panose="020B0604020202020204" pitchFamily="34" charset="0"/>
            <a:buChar char="•"/>
          </a:pPr>
          <a:r>
            <a:rPr lang="en-US" b="0" i="0" dirty="0">
              <a:solidFill>
                <a:srgbClr val="000000"/>
              </a:solidFill>
              <a:effectLst/>
              <a:latin typeface="Arial" panose="020B0604020202020204" pitchFamily="34" charset="0"/>
            </a:rPr>
            <a:t>Re: statistical models: Independent variables significance, variable intuitiveness, multicollinearity, stationarity, cointegration, structural breaks, integration order, autocorrelation, heteroscedasticity, normality, etc.</a:t>
          </a:r>
        </a:p>
      </dgm:t>
    </dgm:pt>
    <dgm:pt modelId="{01DF5906-E857-4293-BFF1-1BB64FD7AE99}" type="parTrans" cxnId="{79F2AF5F-2845-448C-B3DB-4053DFC0A6E6}">
      <dgm:prSet/>
      <dgm:spPr/>
      <dgm:t>
        <a:bodyPr/>
        <a:lstStyle/>
        <a:p>
          <a:endParaRPr lang="en-GB"/>
        </a:p>
      </dgm:t>
    </dgm:pt>
    <dgm:pt modelId="{7A6663CC-D4BB-4EEC-8D82-120FACCB2FE5}" type="sibTrans" cxnId="{79F2AF5F-2845-448C-B3DB-4053DFC0A6E6}">
      <dgm:prSet/>
      <dgm:spPr/>
      <dgm:t>
        <a:bodyPr/>
        <a:lstStyle/>
        <a:p>
          <a:endParaRPr lang="en-GB"/>
        </a:p>
      </dgm:t>
    </dgm:pt>
    <dgm:pt modelId="{B73972BA-772F-450A-A7F6-6536C17431CC}" type="pres">
      <dgm:prSet presAssocID="{1E877F66-A378-4A79-9E08-5332642E72C2}" presName="linearFlow" presStyleCnt="0">
        <dgm:presLayoutVars>
          <dgm:dir/>
          <dgm:animLvl val="lvl"/>
          <dgm:resizeHandles val="exact"/>
        </dgm:presLayoutVars>
      </dgm:prSet>
      <dgm:spPr/>
    </dgm:pt>
    <dgm:pt modelId="{ABCC1A88-A21C-49EB-AAA6-C1A56350173C}" type="pres">
      <dgm:prSet presAssocID="{ECA3E614-20D5-4718-80B4-B127885955FB}" presName="composite" presStyleCnt="0"/>
      <dgm:spPr/>
    </dgm:pt>
    <dgm:pt modelId="{C7D83217-554D-4311-891B-BC0EC1FE4310}" type="pres">
      <dgm:prSet presAssocID="{ECA3E614-20D5-4718-80B4-B127885955FB}" presName="parentText" presStyleLbl="alignNode1" presStyleIdx="0" presStyleCnt="3">
        <dgm:presLayoutVars>
          <dgm:chMax val="1"/>
          <dgm:bulletEnabled val="1"/>
        </dgm:presLayoutVars>
      </dgm:prSet>
      <dgm:spPr/>
    </dgm:pt>
    <dgm:pt modelId="{28D07204-9F00-4F19-B852-4FB537F75DF0}" type="pres">
      <dgm:prSet presAssocID="{ECA3E614-20D5-4718-80B4-B127885955FB}" presName="descendantText" presStyleLbl="alignAcc1" presStyleIdx="0" presStyleCnt="3" custLinFactNeighborX="-1">
        <dgm:presLayoutVars>
          <dgm:bulletEnabled val="1"/>
        </dgm:presLayoutVars>
      </dgm:prSet>
      <dgm:spPr/>
    </dgm:pt>
    <dgm:pt modelId="{D34B15B5-9C0C-4F45-ABA1-46299B64E2F3}" type="pres">
      <dgm:prSet presAssocID="{1EEAEFFE-496A-42F5-A9A6-272BB4FB2010}" presName="sp" presStyleCnt="0"/>
      <dgm:spPr/>
    </dgm:pt>
    <dgm:pt modelId="{23A6D089-250F-4191-B1AD-76D4F8C85AE6}" type="pres">
      <dgm:prSet presAssocID="{5155C6A7-7B47-47F0-91A7-F01E93EAB895}" presName="composite" presStyleCnt="0"/>
      <dgm:spPr/>
    </dgm:pt>
    <dgm:pt modelId="{2DEF114C-E35D-481B-8288-8364B1B6B909}" type="pres">
      <dgm:prSet presAssocID="{5155C6A7-7B47-47F0-91A7-F01E93EAB895}" presName="parentText" presStyleLbl="alignNode1" presStyleIdx="1" presStyleCnt="3">
        <dgm:presLayoutVars>
          <dgm:chMax val="1"/>
          <dgm:bulletEnabled val="1"/>
        </dgm:presLayoutVars>
      </dgm:prSet>
      <dgm:spPr/>
    </dgm:pt>
    <dgm:pt modelId="{223B55E8-BB6F-4588-8DB0-785930DC451C}" type="pres">
      <dgm:prSet presAssocID="{5155C6A7-7B47-47F0-91A7-F01E93EAB895}" presName="descendantText" presStyleLbl="alignAcc1" presStyleIdx="1" presStyleCnt="3">
        <dgm:presLayoutVars>
          <dgm:bulletEnabled val="1"/>
        </dgm:presLayoutVars>
      </dgm:prSet>
      <dgm:spPr/>
    </dgm:pt>
    <dgm:pt modelId="{E30A21DD-5FEC-491E-847C-2FB04DCD24FD}" type="pres">
      <dgm:prSet presAssocID="{AA7B4640-B04D-4A22-BCDD-5AE8706CAF3D}" presName="sp" presStyleCnt="0"/>
      <dgm:spPr/>
    </dgm:pt>
    <dgm:pt modelId="{0C8233C0-FA84-48F8-99E0-86D5F509AA5C}" type="pres">
      <dgm:prSet presAssocID="{58C2E3DD-2138-48FE-B17F-5495E5A3A257}" presName="composite" presStyleCnt="0"/>
      <dgm:spPr/>
    </dgm:pt>
    <dgm:pt modelId="{068E583A-4868-48E5-99CD-C23030864EC2}" type="pres">
      <dgm:prSet presAssocID="{58C2E3DD-2138-48FE-B17F-5495E5A3A257}" presName="parentText" presStyleLbl="alignNode1" presStyleIdx="2" presStyleCnt="3">
        <dgm:presLayoutVars>
          <dgm:chMax val="1"/>
          <dgm:bulletEnabled val="1"/>
        </dgm:presLayoutVars>
      </dgm:prSet>
      <dgm:spPr/>
    </dgm:pt>
    <dgm:pt modelId="{DB4F2CE4-64AF-4BC0-AF1D-11749EF4E2D4}" type="pres">
      <dgm:prSet presAssocID="{58C2E3DD-2138-48FE-B17F-5495E5A3A257}" presName="descendantText" presStyleLbl="alignAcc1" presStyleIdx="2" presStyleCnt="3">
        <dgm:presLayoutVars>
          <dgm:bulletEnabled val="1"/>
        </dgm:presLayoutVars>
      </dgm:prSet>
      <dgm:spPr/>
    </dgm:pt>
  </dgm:ptLst>
  <dgm:cxnLst>
    <dgm:cxn modelId="{F8955D13-E719-4052-AD11-79F90F2F32F2}" type="presOf" srcId="{D72B753F-565C-4E14-BD98-113D807ACA5A}" destId="{223B55E8-BB6F-4588-8DB0-785930DC451C}" srcOrd="0" destOrd="0" presId="urn:microsoft.com/office/officeart/2005/8/layout/chevron2"/>
    <dgm:cxn modelId="{B8F0E915-22B9-4089-8764-959A048D457C}" srcId="{ECA3E614-20D5-4718-80B4-B127885955FB}" destId="{5DC2BE13-0791-41F9-88AF-6FCF983E9F9F}" srcOrd="0" destOrd="0" parTransId="{E1778702-7996-499A-BB4A-CEB6BB578F10}" sibTransId="{79B803D0-ACB7-4FEE-985C-C31CE4D8365F}"/>
    <dgm:cxn modelId="{4CB76523-5209-43AD-9F35-3627AF606E7B}" srcId="{58C2E3DD-2138-48FE-B17F-5495E5A3A257}" destId="{2DACBAB1-AB5D-43E5-9DE3-294277BD25F9}" srcOrd="0" destOrd="0" parTransId="{6E037B8B-C2D5-4BBC-92B6-7A20E3C805F9}" sibTransId="{2A8F5C4E-D30C-4D9A-9872-A0E5AFBA39FC}"/>
    <dgm:cxn modelId="{EE44AD33-E6F1-4830-85B0-2825494707C5}" type="presOf" srcId="{5DC2BE13-0791-41F9-88AF-6FCF983E9F9F}" destId="{28D07204-9F00-4F19-B852-4FB537F75DF0}" srcOrd="0" destOrd="0" presId="urn:microsoft.com/office/officeart/2005/8/layout/chevron2"/>
    <dgm:cxn modelId="{79F2AF5F-2845-448C-B3DB-4053DFC0A6E6}" srcId="{5155C6A7-7B47-47F0-91A7-F01E93EAB895}" destId="{96E5D8CC-9CF0-402A-8B67-4ADFFD80ADD4}" srcOrd="1" destOrd="0" parTransId="{01DF5906-E857-4293-BFF1-1BB64FD7AE99}" sibTransId="{7A6663CC-D4BB-4EEC-8D82-120FACCB2FE5}"/>
    <dgm:cxn modelId="{EC0F8B41-C743-4ABF-92B9-8EC6D6AA912C}" type="presOf" srcId="{2DACBAB1-AB5D-43E5-9DE3-294277BD25F9}" destId="{DB4F2CE4-64AF-4BC0-AF1D-11749EF4E2D4}" srcOrd="0" destOrd="0" presId="urn:microsoft.com/office/officeart/2005/8/layout/chevron2"/>
    <dgm:cxn modelId="{52259F62-DD9C-4610-994D-5AFEA7E5C5AD}" type="presOf" srcId="{ECA3E614-20D5-4718-80B4-B127885955FB}" destId="{C7D83217-554D-4311-891B-BC0EC1FE4310}" srcOrd="0" destOrd="0" presId="urn:microsoft.com/office/officeart/2005/8/layout/chevron2"/>
    <dgm:cxn modelId="{193D4043-66E4-43CB-9145-C91FFE7C94DD}" type="presOf" srcId="{58C2E3DD-2138-48FE-B17F-5495E5A3A257}" destId="{068E583A-4868-48E5-99CD-C23030864EC2}" srcOrd="0" destOrd="0" presId="urn:microsoft.com/office/officeart/2005/8/layout/chevron2"/>
    <dgm:cxn modelId="{514C8949-504D-47FF-B676-7FFD0CE188CF}" srcId="{1E877F66-A378-4A79-9E08-5332642E72C2}" destId="{5155C6A7-7B47-47F0-91A7-F01E93EAB895}" srcOrd="1" destOrd="0" parTransId="{73360F1B-A743-4270-93EA-CEA6AFEF3813}" sibTransId="{AA7B4640-B04D-4A22-BCDD-5AE8706CAF3D}"/>
    <dgm:cxn modelId="{7EC1DA90-E57B-4AA1-A7AC-F3032CE0BCFF}" type="presOf" srcId="{5155C6A7-7B47-47F0-91A7-F01E93EAB895}" destId="{2DEF114C-E35D-481B-8288-8364B1B6B909}" srcOrd="0" destOrd="0" presId="urn:microsoft.com/office/officeart/2005/8/layout/chevron2"/>
    <dgm:cxn modelId="{F4F3AAA7-D190-434A-A5FB-FB4261C69118}" type="presOf" srcId="{96E5D8CC-9CF0-402A-8B67-4ADFFD80ADD4}" destId="{223B55E8-BB6F-4588-8DB0-785930DC451C}" srcOrd="0" destOrd="1" presId="urn:microsoft.com/office/officeart/2005/8/layout/chevron2"/>
    <dgm:cxn modelId="{54C2DEB4-4061-4ACE-B8C3-6668A9A375A5}" srcId="{5155C6A7-7B47-47F0-91A7-F01E93EAB895}" destId="{D72B753F-565C-4E14-BD98-113D807ACA5A}" srcOrd="0" destOrd="0" parTransId="{2A9F5F96-3076-48B7-85FF-C6FE82722F2C}" sibTransId="{F92FA25F-382D-4AF8-85ED-02C4B4F9C6E5}"/>
    <dgm:cxn modelId="{112C13CC-05D5-4305-8A68-66B3889F3A23}" type="presOf" srcId="{1E877F66-A378-4A79-9E08-5332642E72C2}" destId="{B73972BA-772F-450A-A7F6-6536C17431CC}" srcOrd="0" destOrd="0" presId="urn:microsoft.com/office/officeart/2005/8/layout/chevron2"/>
    <dgm:cxn modelId="{D0C70AED-AA22-4E95-AEB5-CF9A0121AE2E}" srcId="{1E877F66-A378-4A79-9E08-5332642E72C2}" destId="{58C2E3DD-2138-48FE-B17F-5495E5A3A257}" srcOrd="2" destOrd="0" parTransId="{F5BD4EA4-2EC3-4382-818E-8076520EB5AF}" sibTransId="{099AE58C-0FBE-43D1-837C-807CF11B4591}"/>
    <dgm:cxn modelId="{D18DDDFA-3FD1-4B22-932F-01542A9C5443}" srcId="{1E877F66-A378-4A79-9E08-5332642E72C2}" destId="{ECA3E614-20D5-4718-80B4-B127885955FB}" srcOrd="0" destOrd="0" parTransId="{7EF468F5-3B5C-4C47-AA84-5BEA5D5F66A1}" sibTransId="{1EEAEFFE-496A-42F5-A9A6-272BB4FB2010}"/>
    <dgm:cxn modelId="{9EFE4A8E-08B9-45B0-A970-B645BC9225DD}" type="presParOf" srcId="{B73972BA-772F-450A-A7F6-6536C17431CC}" destId="{ABCC1A88-A21C-49EB-AAA6-C1A56350173C}" srcOrd="0" destOrd="0" presId="urn:microsoft.com/office/officeart/2005/8/layout/chevron2"/>
    <dgm:cxn modelId="{23817717-8C26-4318-A918-9F70BBE7EB8E}" type="presParOf" srcId="{ABCC1A88-A21C-49EB-AAA6-C1A56350173C}" destId="{C7D83217-554D-4311-891B-BC0EC1FE4310}" srcOrd="0" destOrd="0" presId="urn:microsoft.com/office/officeart/2005/8/layout/chevron2"/>
    <dgm:cxn modelId="{4C1A8278-F6F2-4E84-A6B1-E7D09824D000}" type="presParOf" srcId="{ABCC1A88-A21C-49EB-AAA6-C1A56350173C}" destId="{28D07204-9F00-4F19-B852-4FB537F75DF0}" srcOrd="1" destOrd="0" presId="urn:microsoft.com/office/officeart/2005/8/layout/chevron2"/>
    <dgm:cxn modelId="{5CDD985D-FCF6-4448-A6FA-1D4344571355}" type="presParOf" srcId="{B73972BA-772F-450A-A7F6-6536C17431CC}" destId="{D34B15B5-9C0C-4F45-ABA1-46299B64E2F3}" srcOrd="1" destOrd="0" presId="urn:microsoft.com/office/officeart/2005/8/layout/chevron2"/>
    <dgm:cxn modelId="{A5AEFA0D-4B7D-49D2-BC7D-FC725ADF1DB1}" type="presParOf" srcId="{B73972BA-772F-450A-A7F6-6536C17431CC}" destId="{23A6D089-250F-4191-B1AD-76D4F8C85AE6}" srcOrd="2" destOrd="0" presId="urn:microsoft.com/office/officeart/2005/8/layout/chevron2"/>
    <dgm:cxn modelId="{C4304476-309C-496B-9EF9-1DAB07C8FC95}" type="presParOf" srcId="{23A6D089-250F-4191-B1AD-76D4F8C85AE6}" destId="{2DEF114C-E35D-481B-8288-8364B1B6B909}" srcOrd="0" destOrd="0" presId="urn:microsoft.com/office/officeart/2005/8/layout/chevron2"/>
    <dgm:cxn modelId="{26CD458B-BF12-4CA7-ACC2-8CDEEF0C7053}" type="presParOf" srcId="{23A6D089-250F-4191-B1AD-76D4F8C85AE6}" destId="{223B55E8-BB6F-4588-8DB0-785930DC451C}" srcOrd="1" destOrd="0" presId="urn:microsoft.com/office/officeart/2005/8/layout/chevron2"/>
    <dgm:cxn modelId="{B23E0B52-3652-47D8-9A6B-127C34B87790}" type="presParOf" srcId="{B73972BA-772F-450A-A7F6-6536C17431CC}" destId="{E30A21DD-5FEC-491E-847C-2FB04DCD24FD}" srcOrd="3" destOrd="0" presId="urn:microsoft.com/office/officeart/2005/8/layout/chevron2"/>
    <dgm:cxn modelId="{4F5A5049-8900-48FF-BE9A-D476AA199B2E}" type="presParOf" srcId="{B73972BA-772F-450A-A7F6-6536C17431CC}" destId="{0C8233C0-FA84-48F8-99E0-86D5F509AA5C}" srcOrd="4" destOrd="0" presId="urn:microsoft.com/office/officeart/2005/8/layout/chevron2"/>
    <dgm:cxn modelId="{8EC1A963-AC4B-431C-AFB1-B69C453B008D}" type="presParOf" srcId="{0C8233C0-FA84-48F8-99E0-86D5F509AA5C}" destId="{068E583A-4868-48E5-99CD-C23030864EC2}" srcOrd="0" destOrd="0" presId="urn:microsoft.com/office/officeart/2005/8/layout/chevron2"/>
    <dgm:cxn modelId="{07E2983F-F01E-44F0-A7CF-C1183103E9C1}" type="presParOf" srcId="{0C8233C0-FA84-48F8-99E0-86D5F509AA5C}" destId="{DB4F2CE4-64AF-4BC0-AF1D-11749EF4E2D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E877F66-A378-4A79-9E08-5332642E72C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ECA3E614-20D5-4718-80B4-B127885955FB}">
      <dgm:prSet phldrT="[Text]"/>
      <dgm:spPr/>
      <dgm:t>
        <a:bodyPr/>
        <a:lstStyle/>
        <a:p>
          <a:r>
            <a:rPr lang="pl-PL" dirty="0"/>
            <a:t>Implementation</a:t>
          </a:r>
          <a:endParaRPr lang="en-GB" dirty="0"/>
        </a:p>
      </dgm:t>
    </dgm:pt>
    <dgm:pt modelId="{7EF468F5-3B5C-4C47-AA84-5BEA5D5F66A1}" type="parTrans" cxnId="{D18DDDFA-3FD1-4B22-932F-01542A9C5443}">
      <dgm:prSet/>
      <dgm:spPr/>
      <dgm:t>
        <a:bodyPr/>
        <a:lstStyle/>
        <a:p>
          <a:endParaRPr lang="en-GB"/>
        </a:p>
      </dgm:t>
    </dgm:pt>
    <dgm:pt modelId="{1EEAEFFE-496A-42F5-A9A6-272BB4FB2010}" type="sibTrans" cxnId="{D18DDDFA-3FD1-4B22-932F-01542A9C5443}">
      <dgm:prSet/>
      <dgm:spPr/>
      <dgm:t>
        <a:bodyPr/>
        <a:lstStyle/>
        <a:p>
          <a:endParaRPr lang="en-GB"/>
        </a:p>
      </dgm:t>
    </dgm:pt>
    <dgm:pt modelId="{5DC2BE13-0791-41F9-88AF-6FCF983E9F9F}">
      <dgm:prSet phldrT="[Text]" custT="1"/>
      <dgm:spPr/>
      <dgm:t>
        <a:bodyPr/>
        <a:lstStyle/>
        <a:p>
          <a:r>
            <a:rPr lang="en-GB" sz="1100" noProof="0" dirty="0">
              <a:latin typeface="Arial" panose="020B0604020202020204" pitchFamily="34" charset="0"/>
              <a:cs typeface="Arial" panose="020B0604020202020204" pitchFamily="34" charset="0"/>
            </a:rPr>
            <a:t>Model implementation into production environment, EUC, change control, post-implementation model monitoring, etc</a:t>
          </a:r>
        </a:p>
      </dgm:t>
    </dgm:pt>
    <dgm:pt modelId="{E1778702-7996-499A-BB4A-CEB6BB578F10}" type="parTrans" cxnId="{B8F0E915-22B9-4089-8764-959A048D457C}">
      <dgm:prSet/>
      <dgm:spPr/>
      <dgm:t>
        <a:bodyPr/>
        <a:lstStyle/>
        <a:p>
          <a:endParaRPr lang="en-GB"/>
        </a:p>
      </dgm:t>
    </dgm:pt>
    <dgm:pt modelId="{79B803D0-ACB7-4FEE-985C-C31CE4D8365F}" type="sibTrans" cxnId="{B8F0E915-22B9-4089-8764-959A048D457C}">
      <dgm:prSet/>
      <dgm:spPr/>
      <dgm:t>
        <a:bodyPr/>
        <a:lstStyle/>
        <a:p>
          <a:endParaRPr lang="en-GB"/>
        </a:p>
      </dgm:t>
    </dgm:pt>
    <dgm:pt modelId="{5155C6A7-7B47-47F0-91A7-F01E93EAB895}">
      <dgm:prSet phldrT="[Text]"/>
      <dgm:spPr/>
      <dgm:t>
        <a:bodyPr/>
        <a:lstStyle/>
        <a:p>
          <a:r>
            <a:rPr lang="pl-PL" dirty="0"/>
            <a:t>Documentation</a:t>
          </a:r>
          <a:endParaRPr lang="en-GB" dirty="0"/>
        </a:p>
      </dgm:t>
    </dgm:pt>
    <dgm:pt modelId="{73360F1B-A743-4270-93EA-CEA6AFEF3813}" type="parTrans" cxnId="{514C8949-504D-47FF-B676-7FFD0CE188CF}">
      <dgm:prSet/>
      <dgm:spPr/>
      <dgm:t>
        <a:bodyPr/>
        <a:lstStyle/>
        <a:p>
          <a:endParaRPr lang="en-GB"/>
        </a:p>
      </dgm:t>
    </dgm:pt>
    <dgm:pt modelId="{AA7B4640-B04D-4A22-BCDD-5AE8706CAF3D}" type="sibTrans" cxnId="{514C8949-504D-47FF-B676-7FFD0CE188CF}">
      <dgm:prSet/>
      <dgm:spPr/>
      <dgm:t>
        <a:bodyPr/>
        <a:lstStyle/>
        <a:p>
          <a:endParaRPr lang="en-GB"/>
        </a:p>
      </dgm:t>
    </dgm:pt>
    <dgm:pt modelId="{D72B753F-565C-4E14-BD98-113D807ACA5A}">
      <dgm:prSet phldrT="[Text]" custT="1"/>
      <dgm:spPr/>
      <dgm:t>
        <a:bodyPr/>
        <a:lstStyle/>
        <a:p>
          <a:r>
            <a:rPr lang="en-GB" sz="1100" dirty="0">
              <a:latin typeface="Arial" panose="020B0604020202020204" pitchFamily="34" charset="0"/>
              <a:cs typeface="Arial" panose="020B0604020202020204" pitchFamily="34" charset="0"/>
            </a:rPr>
            <a:t>Quality of documentation, auditability</a:t>
          </a:r>
        </a:p>
      </dgm:t>
    </dgm:pt>
    <dgm:pt modelId="{2A9F5F96-3076-48B7-85FF-C6FE82722F2C}" type="parTrans" cxnId="{54C2DEB4-4061-4ACE-B8C3-6668A9A375A5}">
      <dgm:prSet/>
      <dgm:spPr/>
      <dgm:t>
        <a:bodyPr/>
        <a:lstStyle/>
        <a:p>
          <a:endParaRPr lang="en-GB"/>
        </a:p>
      </dgm:t>
    </dgm:pt>
    <dgm:pt modelId="{F92FA25F-382D-4AF8-85ED-02C4B4F9C6E5}" type="sibTrans" cxnId="{54C2DEB4-4061-4ACE-B8C3-6668A9A375A5}">
      <dgm:prSet/>
      <dgm:spPr/>
      <dgm:t>
        <a:bodyPr/>
        <a:lstStyle/>
        <a:p>
          <a:endParaRPr lang="en-GB"/>
        </a:p>
      </dgm:t>
    </dgm:pt>
    <dgm:pt modelId="{58C2E3DD-2138-48FE-B17F-5495E5A3A257}">
      <dgm:prSet phldrT="[Text]"/>
      <dgm:spPr/>
      <dgm:t>
        <a:bodyPr/>
        <a:lstStyle/>
        <a:p>
          <a:r>
            <a:rPr lang="pl-PL" dirty="0"/>
            <a:t>Monitoring</a:t>
          </a:r>
          <a:endParaRPr lang="en-GB" dirty="0"/>
        </a:p>
      </dgm:t>
    </dgm:pt>
    <dgm:pt modelId="{F5BD4EA4-2EC3-4382-818E-8076520EB5AF}" type="parTrans" cxnId="{D0C70AED-AA22-4E95-AEB5-CF9A0121AE2E}">
      <dgm:prSet/>
      <dgm:spPr/>
      <dgm:t>
        <a:bodyPr/>
        <a:lstStyle/>
        <a:p>
          <a:endParaRPr lang="en-GB"/>
        </a:p>
      </dgm:t>
    </dgm:pt>
    <dgm:pt modelId="{099AE58C-0FBE-43D1-837C-807CF11B4591}" type="sibTrans" cxnId="{D0C70AED-AA22-4E95-AEB5-CF9A0121AE2E}">
      <dgm:prSet/>
      <dgm:spPr/>
      <dgm:t>
        <a:bodyPr/>
        <a:lstStyle/>
        <a:p>
          <a:endParaRPr lang="en-GB"/>
        </a:p>
      </dgm:t>
    </dgm:pt>
    <dgm:pt modelId="{2DACBAB1-AB5D-43E5-9DE3-294277BD25F9}">
      <dgm:prSet phldrT="[Text]" custT="1"/>
      <dgm:spPr/>
      <dgm:t>
        <a:bodyPr/>
        <a:lstStyle/>
        <a:p>
          <a:r>
            <a:rPr lang="en-US" sz="1100" b="0" i="0" dirty="0">
              <a:solidFill>
                <a:srgbClr val="000000"/>
              </a:solidFill>
              <a:effectLst/>
              <a:latin typeface="Arial" panose="020B0604020202020204" pitchFamily="34" charset="0"/>
            </a:rPr>
            <a:t>Model monitoring plan and its execution, tests, thresholds, actions, RAGs</a:t>
          </a:r>
          <a:endParaRPr lang="en-GB" sz="1100" dirty="0"/>
        </a:p>
      </dgm:t>
    </dgm:pt>
    <dgm:pt modelId="{6E037B8B-C2D5-4BBC-92B6-7A20E3C805F9}" type="parTrans" cxnId="{4CB76523-5209-43AD-9F35-3627AF606E7B}">
      <dgm:prSet/>
      <dgm:spPr/>
      <dgm:t>
        <a:bodyPr/>
        <a:lstStyle/>
        <a:p>
          <a:endParaRPr lang="en-GB"/>
        </a:p>
      </dgm:t>
    </dgm:pt>
    <dgm:pt modelId="{2A8F5C4E-D30C-4D9A-9872-A0E5AFBA39FC}" type="sibTrans" cxnId="{4CB76523-5209-43AD-9F35-3627AF606E7B}">
      <dgm:prSet/>
      <dgm:spPr/>
      <dgm:t>
        <a:bodyPr/>
        <a:lstStyle/>
        <a:p>
          <a:endParaRPr lang="en-GB"/>
        </a:p>
      </dgm:t>
    </dgm:pt>
    <dgm:pt modelId="{B73972BA-772F-450A-A7F6-6536C17431CC}" type="pres">
      <dgm:prSet presAssocID="{1E877F66-A378-4A79-9E08-5332642E72C2}" presName="linearFlow" presStyleCnt="0">
        <dgm:presLayoutVars>
          <dgm:dir/>
          <dgm:animLvl val="lvl"/>
          <dgm:resizeHandles val="exact"/>
        </dgm:presLayoutVars>
      </dgm:prSet>
      <dgm:spPr/>
    </dgm:pt>
    <dgm:pt modelId="{ABCC1A88-A21C-49EB-AAA6-C1A56350173C}" type="pres">
      <dgm:prSet presAssocID="{ECA3E614-20D5-4718-80B4-B127885955FB}" presName="composite" presStyleCnt="0"/>
      <dgm:spPr/>
    </dgm:pt>
    <dgm:pt modelId="{C7D83217-554D-4311-891B-BC0EC1FE4310}" type="pres">
      <dgm:prSet presAssocID="{ECA3E614-20D5-4718-80B4-B127885955FB}" presName="parentText" presStyleLbl="alignNode1" presStyleIdx="0" presStyleCnt="3">
        <dgm:presLayoutVars>
          <dgm:chMax val="1"/>
          <dgm:bulletEnabled val="1"/>
        </dgm:presLayoutVars>
      </dgm:prSet>
      <dgm:spPr/>
    </dgm:pt>
    <dgm:pt modelId="{28D07204-9F00-4F19-B852-4FB537F75DF0}" type="pres">
      <dgm:prSet presAssocID="{ECA3E614-20D5-4718-80B4-B127885955FB}" presName="descendantText" presStyleLbl="alignAcc1" presStyleIdx="0" presStyleCnt="3" custLinFactNeighborX="-1">
        <dgm:presLayoutVars>
          <dgm:bulletEnabled val="1"/>
        </dgm:presLayoutVars>
      </dgm:prSet>
      <dgm:spPr/>
    </dgm:pt>
    <dgm:pt modelId="{D34B15B5-9C0C-4F45-ABA1-46299B64E2F3}" type="pres">
      <dgm:prSet presAssocID="{1EEAEFFE-496A-42F5-A9A6-272BB4FB2010}" presName="sp" presStyleCnt="0"/>
      <dgm:spPr/>
    </dgm:pt>
    <dgm:pt modelId="{23A6D089-250F-4191-B1AD-76D4F8C85AE6}" type="pres">
      <dgm:prSet presAssocID="{5155C6A7-7B47-47F0-91A7-F01E93EAB895}" presName="composite" presStyleCnt="0"/>
      <dgm:spPr/>
    </dgm:pt>
    <dgm:pt modelId="{2DEF114C-E35D-481B-8288-8364B1B6B909}" type="pres">
      <dgm:prSet presAssocID="{5155C6A7-7B47-47F0-91A7-F01E93EAB895}" presName="parentText" presStyleLbl="alignNode1" presStyleIdx="1" presStyleCnt="3">
        <dgm:presLayoutVars>
          <dgm:chMax val="1"/>
          <dgm:bulletEnabled val="1"/>
        </dgm:presLayoutVars>
      </dgm:prSet>
      <dgm:spPr/>
    </dgm:pt>
    <dgm:pt modelId="{223B55E8-BB6F-4588-8DB0-785930DC451C}" type="pres">
      <dgm:prSet presAssocID="{5155C6A7-7B47-47F0-91A7-F01E93EAB895}" presName="descendantText" presStyleLbl="alignAcc1" presStyleIdx="1" presStyleCnt="3">
        <dgm:presLayoutVars>
          <dgm:bulletEnabled val="1"/>
        </dgm:presLayoutVars>
      </dgm:prSet>
      <dgm:spPr/>
    </dgm:pt>
    <dgm:pt modelId="{E30A21DD-5FEC-491E-847C-2FB04DCD24FD}" type="pres">
      <dgm:prSet presAssocID="{AA7B4640-B04D-4A22-BCDD-5AE8706CAF3D}" presName="sp" presStyleCnt="0"/>
      <dgm:spPr/>
    </dgm:pt>
    <dgm:pt modelId="{0C8233C0-FA84-48F8-99E0-86D5F509AA5C}" type="pres">
      <dgm:prSet presAssocID="{58C2E3DD-2138-48FE-B17F-5495E5A3A257}" presName="composite" presStyleCnt="0"/>
      <dgm:spPr/>
    </dgm:pt>
    <dgm:pt modelId="{068E583A-4868-48E5-99CD-C23030864EC2}" type="pres">
      <dgm:prSet presAssocID="{58C2E3DD-2138-48FE-B17F-5495E5A3A257}" presName="parentText" presStyleLbl="alignNode1" presStyleIdx="2" presStyleCnt="3">
        <dgm:presLayoutVars>
          <dgm:chMax val="1"/>
          <dgm:bulletEnabled val="1"/>
        </dgm:presLayoutVars>
      </dgm:prSet>
      <dgm:spPr/>
    </dgm:pt>
    <dgm:pt modelId="{DB4F2CE4-64AF-4BC0-AF1D-11749EF4E2D4}" type="pres">
      <dgm:prSet presAssocID="{58C2E3DD-2138-48FE-B17F-5495E5A3A257}" presName="descendantText" presStyleLbl="alignAcc1" presStyleIdx="2" presStyleCnt="3">
        <dgm:presLayoutVars>
          <dgm:bulletEnabled val="1"/>
        </dgm:presLayoutVars>
      </dgm:prSet>
      <dgm:spPr/>
    </dgm:pt>
  </dgm:ptLst>
  <dgm:cxnLst>
    <dgm:cxn modelId="{F8955D13-E719-4052-AD11-79F90F2F32F2}" type="presOf" srcId="{D72B753F-565C-4E14-BD98-113D807ACA5A}" destId="{223B55E8-BB6F-4588-8DB0-785930DC451C}" srcOrd="0" destOrd="0" presId="urn:microsoft.com/office/officeart/2005/8/layout/chevron2"/>
    <dgm:cxn modelId="{B8F0E915-22B9-4089-8764-959A048D457C}" srcId="{ECA3E614-20D5-4718-80B4-B127885955FB}" destId="{5DC2BE13-0791-41F9-88AF-6FCF983E9F9F}" srcOrd="0" destOrd="0" parTransId="{E1778702-7996-499A-BB4A-CEB6BB578F10}" sibTransId="{79B803D0-ACB7-4FEE-985C-C31CE4D8365F}"/>
    <dgm:cxn modelId="{4CB76523-5209-43AD-9F35-3627AF606E7B}" srcId="{58C2E3DD-2138-48FE-B17F-5495E5A3A257}" destId="{2DACBAB1-AB5D-43E5-9DE3-294277BD25F9}" srcOrd="0" destOrd="0" parTransId="{6E037B8B-C2D5-4BBC-92B6-7A20E3C805F9}" sibTransId="{2A8F5C4E-D30C-4D9A-9872-A0E5AFBA39FC}"/>
    <dgm:cxn modelId="{EE44AD33-E6F1-4830-85B0-2825494707C5}" type="presOf" srcId="{5DC2BE13-0791-41F9-88AF-6FCF983E9F9F}" destId="{28D07204-9F00-4F19-B852-4FB537F75DF0}" srcOrd="0" destOrd="0" presId="urn:microsoft.com/office/officeart/2005/8/layout/chevron2"/>
    <dgm:cxn modelId="{EC0F8B41-C743-4ABF-92B9-8EC6D6AA912C}" type="presOf" srcId="{2DACBAB1-AB5D-43E5-9DE3-294277BD25F9}" destId="{DB4F2CE4-64AF-4BC0-AF1D-11749EF4E2D4}" srcOrd="0" destOrd="0" presId="urn:microsoft.com/office/officeart/2005/8/layout/chevron2"/>
    <dgm:cxn modelId="{52259F62-DD9C-4610-994D-5AFEA7E5C5AD}" type="presOf" srcId="{ECA3E614-20D5-4718-80B4-B127885955FB}" destId="{C7D83217-554D-4311-891B-BC0EC1FE4310}" srcOrd="0" destOrd="0" presId="urn:microsoft.com/office/officeart/2005/8/layout/chevron2"/>
    <dgm:cxn modelId="{193D4043-66E4-43CB-9145-C91FFE7C94DD}" type="presOf" srcId="{58C2E3DD-2138-48FE-B17F-5495E5A3A257}" destId="{068E583A-4868-48E5-99CD-C23030864EC2}" srcOrd="0" destOrd="0" presId="urn:microsoft.com/office/officeart/2005/8/layout/chevron2"/>
    <dgm:cxn modelId="{514C8949-504D-47FF-B676-7FFD0CE188CF}" srcId="{1E877F66-A378-4A79-9E08-5332642E72C2}" destId="{5155C6A7-7B47-47F0-91A7-F01E93EAB895}" srcOrd="1" destOrd="0" parTransId="{73360F1B-A743-4270-93EA-CEA6AFEF3813}" sibTransId="{AA7B4640-B04D-4A22-BCDD-5AE8706CAF3D}"/>
    <dgm:cxn modelId="{7EC1DA90-E57B-4AA1-A7AC-F3032CE0BCFF}" type="presOf" srcId="{5155C6A7-7B47-47F0-91A7-F01E93EAB895}" destId="{2DEF114C-E35D-481B-8288-8364B1B6B909}" srcOrd="0" destOrd="0" presId="urn:microsoft.com/office/officeart/2005/8/layout/chevron2"/>
    <dgm:cxn modelId="{54C2DEB4-4061-4ACE-B8C3-6668A9A375A5}" srcId="{5155C6A7-7B47-47F0-91A7-F01E93EAB895}" destId="{D72B753F-565C-4E14-BD98-113D807ACA5A}" srcOrd="0" destOrd="0" parTransId="{2A9F5F96-3076-48B7-85FF-C6FE82722F2C}" sibTransId="{F92FA25F-382D-4AF8-85ED-02C4B4F9C6E5}"/>
    <dgm:cxn modelId="{112C13CC-05D5-4305-8A68-66B3889F3A23}" type="presOf" srcId="{1E877F66-A378-4A79-9E08-5332642E72C2}" destId="{B73972BA-772F-450A-A7F6-6536C17431CC}" srcOrd="0" destOrd="0" presId="urn:microsoft.com/office/officeart/2005/8/layout/chevron2"/>
    <dgm:cxn modelId="{D0C70AED-AA22-4E95-AEB5-CF9A0121AE2E}" srcId="{1E877F66-A378-4A79-9E08-5332642E72C2}" destId="{58C2E3DD-2138-48FE-B17F-5495E5A3A257}" srcOrd="2" destOrd="0" parTransId="{F5BD4EA4-2EC3-4382-818E-8076520EB5AF}" sibTransId="{099AE58C-0FBE-43D1-837C-807CF11B4591}"/>
    <dgm:cxn modelId="{D18DDDFA-3FD1-4B22-932F-01542A9C5443}" srcId="{1E877F66-A378-4A79-9E08-5332642E72C2}" destId="{ECA3E614-20D5-4718-80B4-B127885955FB}" srcOrd="0" destOrd="0" parTransId="{7EF468F5-3B5C-4C47-AA84-5BEA5D5F66A1}" sibTransId="{1EEAEFFE-496A-42F5-A9A6-272BB4FB2010}"/>
    <dgm:cxn modelId="{9EFE4A8E-08B9-45B0-A970-B645BC9225DD}" type="presParOf" srcId="{B73972BA-772F-450A-A7F6-6536C17431CC}" destId="{ABCC1A88-A21C-49EB-AAA6-C1A56350173C}" srcOrd="0" destOrd="0" presId="urn:microsoft.com/office/officeart/2005/8/layout/chevron2"/>
    <dgm:cxn modelId="{23817717-8C26-4318-A918-9F70BBE7EB8E}" type="presParOf" srcId="{ABCC1A88-A21C-49EB-AAA6-C1A56350173C}" destId="{C7D83217-554D-4311-891B-BC0EC1FE4310}" srcOrd="0" destOrd="0" presId="urn:microsoft.com/office/officeart/2005/8/layout/chevron2"/>
    <dgm:cxn modelId="{4C1A8278-F6F2-4E84-A6B1-E7D09824D000}" type="presParOf" srcId="{ABCC1A88-A21C-49EB-AAA6-C1A56350173C}" destId="{28D07204-9F00-4F19-B852-4FB537F75DF0}" srcOrd="1" destOrd="0" presId="urn:microsoft.com/office/officeart/2005/8/layout/chevron2"/>
    <dgm:cxn modelId="{5CDD985D-FCF6-4448-A6FA-1D4344571355}" type="presParOf" srcId="{B73972BA-772F-450A-A7F6-6536C17431CC}" destId="{D34B15B5-9C0C-4F45-ABA1-46299B64E2F3}" srcOrd="1" destOrd="0" presId="urn:microsoft.com/office/officeart/2005/8/layout/chevron2"/>
    <dgm:cxn modelId="{A5AEFA0D-4B7D-49D2-BC7D-FC725ADF1DB1}" type="presParOf" srcId="{B73972BA-772F-450A-A7F6-6536C17431CC}" destId="{23A6D089-250F-4191-B1AD-76D4F8C85AE6}" srcOrd="2" destOrd="0" presId="urn:microsoft.com/office/officeart/2005/8/layout/chevron2"/>
    <dgm:cxn modelId="{C4304476-309C-496B-9EF9-1DAB07C8FC95}" type="presParOf" srcId="{23A6D089-250F-4191-B1AD-76D4F8C85AE6}" destId="{2DEF114C-E35D-481B-8288-8364B1B6B909}" srcOrd="0" destOrd="0" presId="urn:microsoft.com/office/officeart/2005/8/layout/chevron2"/>
    <dgm:cxn modelId="{26CD458B-BF12-4CA7-ACC2-8CDEEF0C7053}" type="presParOf" srcId="{23A6D089-250F-4191-B1AD-76D4F8C85AE6}" destId="{223B55E8-BB6F-4588-8DB0-785930DC451C}" srcOrd="1" destOrd="0" presId="urn:microsoft.com/office/officeart/2005/8/layout/chevron2"/>
    <dgm:cxn modelId="{B23E0B52-3652-47D8-9A6B-127C34B87790}" type="presParOf" srcId="{B73972BA-772F-450A-A7F6-6536C17431CC}" destId="{E30A21DD-5FEC-491E-847C-2FB04DCD24FD}" srcOrd="3" destOrd="0" presId="urn:microsoft.com/office/officeart/2005/8/layout/chevron2"/>
    <dgm:cxn modelId="{4F5A5049-8900-48FF-BE9A-D476AA199B2E}" type="presParOf" srcId="{B73972BA-772F-450A-A7F6-6536C17431CC}" destId="{0C8233C0-FA84-48F8-99E0-86D5F509AA5C}" srcOrd="4" destOrd="0" presId="urn:microsoft.com/office/officeart/2005/8/layout/chevron2"/>
    <dgm:cxn modelId="{8EC1A963-AC4B-431C-AFB1-B69C453B008D}" type="presParOf" srcId="{0C8233C0-FA84-48F8-99E0-86D5F509AA5C}" destId="{068E583A-4868-48E5-99CD-C23030864EC2}" srcOrd="0" destOrd="0" presId="urn:microsoft.com/office/officeart/2005/8/layout/chevron2"/>
    <dgm:cxn modelId="{07E2983F-F01E-44F0-A7CF-C1183103E9C1}" type="presParOf" srcId="{0C8233C0-FA84-48F8-99E0-86D5F509AA5C}" destId="{DB4F2CE4-64AF-4BC0-AF1D-11749EF4E2D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B020972-3CBE-43E2-BE3C-051DC58D341D}"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F14CBFD6-FAA8-464C-9165-410A040315AA}">
      <dgm:prSet phldrT="[Text]" custT="1"/>
      <dgm:spPr/>
      <dgm:t>
        <a:bodyPr/>
        <a:lstStyle/>
        <a:p>
          <a:r>
            <a:rPr lang="en-US" sz="1400" dirty="0">
              <a:latin typeface="Univers Next for HSBC Light" panose="020B0403030202020203" pitchFamily="34" charset="0"/>
            </a:rPr>
            <a:t>Modeling Data </a:t>
          </a:r>
        </a:p>
      </dgm:t>
    </dgm:pt>
    <dgm:pt modelId="{65E17281-8CBA-4CCB-8117-C61235A3202B}" type="parTrans" cxnId="{1BE4D6C6-69DB-4F9D-B9EA-7468D83E69F5}">
      <dgm:prSet/>
      <dgm:spPr/>
      <dgm:t>
        <a:bodyPr/>
        <a:lstStyle/>
        <a:p>
          <a:endParaRPr lang="en-US">
            <a:latin typeface="Univers Next for HSBC Light" panose="020B0403030202020203" pitchFamily="34" charset="0"/>
          </a:endParaRPr>
        </a:p>
      </dgm:t>
    </dgm:pt>
    <dgm:pt modelId="{E67640F8-D3A7-4C13-B586-0066E0DBD24C}" type="sibTrans" cxnId="{1BE4D6C6-69DB-4F9D-B9EA-7468D83E69F5}">
      <dgm:prSet/>
      <dgm:spPr/>
      <dgm:t>
        <a:bodyPr/>
        <a:lstStyle/>
        <a:p>
          <a:endParaRPr lang="en-US">
            <a:latin typeface="Univers Next for HSBC Light" panose="020B0403030202020203" pitchFamily="34" charset="0"/>
          </a:endParaRPr>
        </a:p>
      </dgm:t>
    </dgm:pt>
    <dgm:pt modelId="{B3AC33C3-8534-476F-A1E1-864ADC4B1A36}">
      <dgm:prSet phldrT="[Text]" custT="1"/>
      <dgm:spPr/>
      <dgm:t>
        <a:bodyPr/>
        <a:lstStyle/>
        <a:p>
          <a:r>
            <a:rPr lang="en-US" sz="1200" dirty="0">
              <a:solidFill>
                <a:schemeClr val="tx1"/>
              </a:solidFill>
              <a:latin typeface="Univers Next for HSBC Light" panose="020B0403030202020203" pitchFamily="34" charset="0"/>
            </a:rPr>
            <a:t>What are the minimum data requirements </a:t>
          </a:r>
          <a:r>
            <a:rPr lang="en-US" sz="1200" dirty="0">
              <a:latin typeface="Univers Next for HSBC Light" panose="020B0403030202020203" pitchFamily="34" charset="0"/>
            </a:rPr>
            <a:t>to build a robust model that is suitable for CCAR exercise? </a:t>
          </a:r>
          <a:endParaRPr lang="en-US" sz="1200" dirty="0">
            <a:highlight>
              <a:srgbClr val="FFFF00"/>
            </a:highlight>
            <a:latin typeface="Univers Next for HSBC Light" panose="020B0403030202020203" pitchFamily="34" charset="0"/>
          </a:endParaRPr>
        </a:p>
      </dgm:t>
    </dgm:pt>
    <dgm:pt modelId="{FD1601AF-AADF-4FDC-AAC5-167CD9853825}" type="parTrans" cxnId="{E38474BF-24A6-460D-ADB7-5C44D9DF45A9}">
      <dgm:prSet/>
      <dgm:spPr/>
      <dgm:t>
        <a:bodyPr/>
        <a:lstStyle/>
        <a:p>
          <a:endParaRPr lang="en-US">
            <a:latin typeface="Univers Next for HSBC Light" panose="020B0403030202020203" pitchFamily="34" charset="0"/>
          </a:endParaRPr>
        </a:p>
      </dgm:t>
    </dgm:pt>
    <dgm:pt modelId="{185F71AE-24CE-4260-840A-4BB9B2D161A4}" type="sibTrans" cxnId="{E38474BF-24A6-460D-ADB7-5C44D9DF45A9}">
      <dgm:prSet/>
      <dgm:spPr/>
      <dgm:t>
        <a:bodyPr/>
        <a:lstStyle/>
        <a:p>
          <a:endParaRPr lang="en-US">
            <a:latin typeface="Univers Next for HSBC Light" panose="020B0403030202020203" pitchFamily="34" charset="0"/>
          </a:endParaRPr>
        </a:p>
      </dgm:t>
    </dgm:pt>
    <dgm:pt modelId="{D62840BD-C35E-4FB1-9C00-9970794C8923}">
      <dgm:prSet phldrT="[Text]" custT="1"/>
      <dgm:spPr/>
      <dgm:t>
        <a:bodyPr/>
        <a:lstStyle/>
        <a:p>
          <a:pPr marL="92075" indent="-92075" algn="l">
            <a:buFont typeface="Arial" panose="020B0604020202020204" pitchFamily="34" charset="0"/>
            <a:buChar char="•"/>
          </a:pPr>
          <a:r>
            <a:rPr lang="en-US" sz="1200" b="1" u="sng" dirty="0">
              <a:latin typeface="Univers Next for HSBC Light" panose="020B0403030202020203" pitchFamily="34" charset="0"/>
            </a:rPr>
            <a:t>Inherent data limitation</a:t>
          </a:r>
          <a:endParaRPr lang="en-US" sz="1200" dirty="0">
            <a:latin typeface="Univers Next for HSBC Light" panose="020B0403030202020203" pitchFamily="34" charset="0"/>
          </a:endParaRPr>
        </a:p>
      </dgm:t>
    </dgm:pt>
    <dgm:pt modelId="{3A46730F-BC26-4EF4-8300-676E073EA5E2}" type="parTrans" cxnId="{4B1E4636-C920-4747-8B28-733686763603}">
      <dgm:prSet/>
      <dgm:spPr/>
      <dgm:t>
        <a:bodyPr/>
        <a:lstStyle/>
        <a:p>
          <a:endParaRPr lang="en-US">
            <a:latin typeface="Univers Next for HSBC Light" panose="020B0403030202020203" pitchFamily="34" charset="0"/>
          </a:endParaRPr>
        </a:p>
      </dgm:t>
    </dgm:pt>
    <dgm:pt modelId="{8FFB7EBC-00CE-46E3-A4FC-C3BC9B2C0FAE}" type="sibTrans" cxnId="{4B1E4636-C920-4747-8B28-733686763603}">
      <dgm:prSet/>
      <dgm:spPr/>
      <dgm:t>
        <a:bodyPr/>
        <a:lstStyle/>
        <a:p>
          <a:endParaRPr lang="en-US">
            <a:latin typeface="Univers Next for HSBC Light" panose="020B0403030202020203" pitchFamily="34" charset="0"/>
          </a:endParaRPr>
        </a:p>
      </dgm:t>
    </dgm:pt>
    <dgm:pt modelId="{B88778C5-14C8-4EF4-B35D-0E030D25D325}">
      <dgm:prSet phldrT="[Text]" custT="1"/>
      <dgm:spPr/>
      <dgm:t>
        <a:bodyPr/>
        <a:lstStyle/>
        <a:p>
          <a:pPr marL="92075" indent="-92075" algn="l">
            <a:buFont typeface="Arial" panose="020B0604020202020204" pitchFamily="34" charset="0"/>
            <a:buChar char="•"/>
          </a:pPr>
          <a:r>
            <a:rPr lang="en-US" sz="1200" b="1" u="sng" dirty="0">
              <a:latin typeface="Univers Next for HSBC Light" panose="020B0403030202020203" pitchFamily="34" charset="0"/>
            </a:rPr>
            <a:t>Ideal solutions:</a:t>
          </a:r>
          <a:r>
            <a:rPr lang="en-US" sz="1200" b="1" u="none" dirty="0">
              <a:latin typeface="Univers Next for HSBC Light" panose="020B0403030202020203" pitchFamily="34" charset="0"/>
            </a:rPr>
            <a:t> </a:t>
          </a:r>
          <a:r>
            <a:rPr lang="en-US" sz="1200" dirty="0">
              <a:latin typeface="Univers Next for HSBC Light" panose="020B0403030202020203" pitchFamily="34" charset="0"/>
            </a:rPr>
            <a:t>Time series data including a full economic cycle, data quality check, proxy data…</a:t>
          </a:r>
        </a:p>
      </dgm:t>
    </dgm:pt>
    <dgm:pt modelId="{80B3947A-BFD5-4068-B79D-FEB295869D95}" type="parTrans" cxnId="{8FF40069-6EAA-4DDE-8D5B-4E7EAA4AE067}">
      <dgm:prSet/>
      <dgm:spPr/>
      <dgm:t>
        <a:bodyPr/>
        <a:lstStyle/>
        <a:p>
          <a:endParaRPr lang="en-US"/>
        </a:p>
      </dgm:t>
    </dgm:pt>
    <dgm:pt modelId="{6B474E94-F4F5-4C7F-AE19-DBA82016A1C2}" type="sibTrans" cxnId="{8FF40069-6EAA-4DDE-8D5B-4E7EAA4AE067}">
      <dgm:prSet/>
      <dgm:spPr/>
      <dgm:t>
        <a:bodyPr/>
        <a:lstStyle/>
        <a:p>
          <a:endParaRPr lang="en-US"/>
        </a:p>
      </dgm:t>
    </dgm:pt>
    <dgm:pt modelId="{1FE541DF-7BC3-430F-97BE-1BDFA963409C}">
      <dgm:prSet phldrT="[Text]" custT="1"/>
      <dgm:spPr/>
      <dgm:t>
        <a:bodyPr/>
        <a:lstStyle/>
        <a:p>
          <a:pPr marL="114300" indent="0" algn="l">
            <a:buFont typeface="Wingdings" panose="05000000000000000000" pitchFamily="2" charset="2"/>
            <a:buNone/>
          </a:pPr>
          <a:r>
            <a:rPr lang="en-US" sz="1200" dirty="0">
              <a:latin typeface="Univers Next for HSBC Light" panose="020B0403030202020203" pitchFamily="34" charset="0"/>
            </a:rPr>
            <a:t>The model has been developed on 2016-2022 data series. This training sample does not cover full economic cycle as the market downturn period is not included. Model out-of-sample performance metrics have been calculated on the benign period (Q1-Q3 2023). Thus, the model performance under actual historical market stress period could not be assessed.</a:t>
          </a:r>
        </a:p>
      </dgm:t>
    </dgm:pt>
    <dgm:pt modelId="{21EDE004-AB41-4A83-B14E-8A99CF312EE1}" type="parTrans" cxnId="{4AE97655-AD49-4014-B2B2-603F0B403995}">
      <dgm:prSet/>
      <dgm:spPr/>
      <dgm:t>
        <a:bodyPr/>
        <a:lstStyle/>
        <a:p>
          <a:endParaRPr lang="en-US"/>
        </a:p>
      </dgm:t>
    </dgm:pt>
    <dgm:pt modelId="{7F68E67A-1990-4893-83C0-9E3288958F2C}" type="sibTrans" cxnId="{4AE97655-AD49-4014-B2B2-603F0B403995}">
      <dgm:prSet/>
      <dgm:spPr/>
      <dgm:t>
        <a:bodyPr/>
        <a:lstStyle/>
        <a:p>
          <a:endParaRPr lang="en-US"/>
        </a:p>
      </dgm:t>
    </dgm:pt>
    <dgm:pt modelId="{1FADCD77-6D83-43F6-A6DE-1CAB3B8F82AC}">
      <dgm:prSet phldrT="[Text]" custT="1"/>
      <dgm:spPr/>
      <dgm:t>
        <a:bodyPr/>
        <a:lstStyle/>
        <a:p>
          <a:r>
            <a:rPr lang="en-US" sz="1400" dirty="0">
              <a:latin typeface="Univers Next for HSBC Light" panose="020B0403030202020203" pitchFamily="34" charset="0"/>
            </a:rPr>
            <a:t>Modeling Approach</a:t>
          </a:r>
        </a:p>
      </dgm:t>
    </dgm:pt>
    <dgm:pt modelId="{C0250955-6282-4EA6-85A5-DF472A6829FC}" type="parTrans" cxnId="{794F0EDA-BE74-4E50-A71D-CE1ECCB41CF9}">
      <dgm:prSet/>
      <dgm:spPr/>
      <dgm:t>
        <a:bodyPr/>
        <a:lstStyle/>
        <a:p>
          <a:endParaRPr lang="en-GB"/>
        </a:p>
      </dgm:t>
    </dgm:pt>
    <dgm:pt modelId="{AA2D964B-EF7E-4AF0-8A87-8E3ACFBCD8D6}" type="sibTrans" cxnId="{794F0EDA-BE74-4E50-A71D-CE1ECCB41CF9}">
      <dgm:prSet/>
      <dgm:spPr/>
      <dgm:t>
        <a:bodyPr/>
        <a:lstStyle/>
        <a:p>
          <a:endParaRPr lang="en-GB"/>
        </a:p>
      </dgm:t>
    </dgm:pt>
    <dgm:pt modelId="{83D70433-E731-44AA-BB6D-283FC7148641}">
      <dgm:prSet phldrT="[Text]" custT="1"/>
      <dgm:spPr/>
      <dgm:t>
        <a:bodyPr/>
        <a:lstStyle/>
        <a:p>
          <a:pPr marL="114300" indent="0" algn="l">
            <a:buFont typeface="Wingdings" panose="05000000000000000000" pitchFamily="2" charset="2"/>
            <a:buChar char="q"/>
          </a:pPr>
          <a:endParaRPr lang="en-US" sz="1200" dirty="0">
            <a:latin typeface="Univers Next for HSBC Light" panose="020B0403030202020203" pitchFamily="34" charset="0"/>
          </a:endParaRPr>
        </a:p>
      </dgm:t>
    </dgm:pt>
    <dgm:pt modelId="{86E7C7BA-FC08-42EA-817F-DE2E58CF62B1}" type="parTrans" cxnId="{EE096AC8-249A-4EAE-968F-E3A88245C387}">
      <dgm:prSet/>
      <dgm:spPr/>
      <dgm:t>
        <a:bodyPr/>
        <a:lstStyle/>
        <a:p>
          <a:endParaRPr lang="en-GB"/>
        </a:p>
      </dgm:t>
    </dgm:pt>
    <dgm:pt modelId="{B1E5EA9C-36C9-442A-8E8E-D74035722841}" type="sibTrans" cxnId="{EE096AC8-249A-4EAE-968F-E3A88245C387}">
      <dgm:prSet/>
      <dgm:spPr/>
      <dgm:t>
        <a:bodyPr/>
        <a:lstStyle/>
        <a:p>
          <a:endParaRPr lang="en-GB"/>
        </a:p>
      </dgm:t>
    </dgm:pt>
    <dgm:pt modelId="{1EE5EEF1-A712-429A-BC22-3FC627498217}">
      <dgm:prSet phldrT="[Text]" custT="1"/>
      <dgm:spPr/>
      <dgm:t>
        <a:bodyPr/>
        <a:lstStyle/>
        <a:p>
          <a:pPr marL="114300" indent="0" algn="l">
            <a:buFont typeface="Arial" panose="020B0604020202020204" pitchFamily="34" charset="0"/>
            <a:buNone/>
          </a:pPr>
          <a:r>
            <a:rPr lang="en-US" sz="1200" dirty="0">
              <a:latin typeface="Univers Next for HSBC Light" panose="020B0403030202020203" pitchFamily="34" charset="0"/>
            </a:rPr>
            <a:t>Statistical models are powerful with desired framework, but qualitative approaches can also be appropriate given proper framework. </a:t>
          </a:r>
          <a:r>
            <a:rPr lang="en-US" sz="1200" b="0" dirty="0">
              <a:latin typeface="Univers Next for HSBC Light" panose="020B0403030202020203" pitchFamily="34" charset="0"/>
            </a:rPr>
            <a:t>Based on US PPNR model inventory, statistical approaches are adopted for 10% of model in use, while 90% of models are based on non-statistical approaches, such as judgmental, mathematical, discounted cashflow methodologies </a:t>
          </a:r>
          <a:endParaRPr lang="en-US" sz="1200" dirty="0">
            <a:latin typeface="Univers Next for HSBC Light" panose="020B0403030202020203" pitchFamily="34" charset="0"/>
          </a:endParaRPr>
        </a:p>
      </dgm:t>
    </dgm:pt>
    <dgm:pt modelId="{1B234F87-03EA-455B-830B-7CBD199B79A7}" type="parTrans" cxnId="{C84A43E3-7836-4C7B-9CFE-EA14ADF64F1F}">
      <dgm:prSet/>
      <dgm:spPr/>
      <dgm:t>
        <a:bodyPr/>
        <a:lstStyle/>
        <a:p>
          <a:endParaRPr lang="en-GB"/>
        </a:p>
      </dgm:t>
    </dgm:pt>
    <dgm:pt modelId="{4319B1A8-3A7D-4F76-A113-0384775F92FE}" type="sibTrans" cxnId="{C84A43E3-7836-4C7B-9CFE-EA14ADF64F1F}">
      <dgm:prSet/>
      <dgm:spPr/>
      <dgm:t>
        <a:bodyPr/>
        <a:lstStyle/>
        <a:p>
          <a:endParaRPr lang="en-GB"/>
        </a:p>
      </dgm:t>
    </dgm:pt>
    <dgm:pt modelId="{86194EC2-C99F-487F-8F41-F7991E99904F}">
      <dgm:prSet phldrT="[Text]" custT="1"/>
      <dgm:spPr/>
      <dgm:t>
        <a:bodyPr/>
        <a:lstStyle/>
        <a:p>
          <a:pPr marL="114300" indent="0" algn="l">
            <a:buFont typeface="Arial" panose="020B0604020202020204" pitchFamily="34" charset="0"/>
            <a:buChar char="•"/>
          </a:pPr>
          <a:endParaRPr lang="en-US" sz="1200" dirty="0">
            <a:latin typeface="Univers Next for HSBC Light" panose="020B0403030202020203" pitchFamily="34" charset="0"/>
          </a:endParaRPr>
        </a:p>
      </dgm:t>
    </dgm:pt>
    <dgm:pt modelId="{63B1B753-1C35-4642-8B61-F985F401DE32}" type="parTrans" cxnId="{4126A181-30DA-4B69-A9FF-C5C1A49DDE9D}">
      <dgm:prSet/>
      <dgm:spPr/>
      <dgm:t>
        <a:bodyPr/>
        <a:lstStyle/>
        <a:p>
          <a:endParaRPr lang="en-GB"/>
        </a:p>
      </dgm:t>
    </dgm:pt>
    <dgm:pt modelId="{F7CDF8AD-75CD-4264-BCC8-0AA563F9A445}" type="sibTrans" cxnId="{4126A181-30DA-4B69-A9FF-C5C1A49DDE9D}">
      <dgm:prSet/>
      <dgm:spPr/>
      <dgm:t>
        <a:bodyPr/>
        <a:lstStyle/>
        <a:p>
          <a:endParaRPr lang="en-GB"/>
        </a:p>
      </dgm:t>
    </dgm:pt>
    <dgm:pt modelId="{D129928A-A2E4-4946-B898-22F8BDDE8A69}">
      <dgm:prSet phldrT="[Text]" custT="1"/>
      <dgm:spPr/>
      <dgm:t>
        <a:bodyPr/>
        <a:lstStyle/>
        <a:p>
          <a:pPr marL="114300" indent="0" algn="l">
            <a:buFont typeface="Arial" panose="020B0604020202020204" pitchFamily="34" charset="0"/>
            <a:buChar char="•"/>
          </a:pPr>
          <a:endParaRPr lang="en-US" sz="1200" dirty="0">
            <a:latin typeface="Univers Next for HSBC Light" panose="020B0403030202020203" pitchFamily="34" charset="0"/>
          </a:endParaRPr>
        </a:p>
      </dgm:t>
    </dgm:pt>
    <dgm:pt modelId="{1B97B84D-0D70-4A30-B648-8DC2D8589E29}" type="parTrans" cxnId="{247890ED-5D92-472C-BC18-83F58A700E95}">
      <dgm:prSet/>
      <dgm:spPr/>
      <dgm:t>
        <a:bodyPr/>
        <a:lstStyle/>
        <a:p>
          <a:endParaRPr lang="en-GB"/>
        </a:p>
      </dgm:t>
    </dgm:pt>
    <dgm:pt modelId="{72EF7475-1FF5-48D7-88AF-F04F289820F5}" type="sibTrans" cxnId="{247890ED-5D92-472C-BC18-83F58A700E95}">
      <dgm:prSet/>
      <dgm:spPr/>
      <dgm:t>
        <a:bodyPr/>
        <a:lstStyle/>
        <a:p>
          <a:endParaRPr lang="en-GB"/>
        </a:p>
      </dgm:t>
    </dgm:pt>
    <dgm:pt modelId="{D7448ABE-255F-417F-8886-270E6DA0EE98}">
      <dgm:prSet phldrT="[Text]" custT="1"/>
      <dgm:spPr/>
      <dgm:t>
        <a:bodyPr/>
        <a:lstStyle/>
        <a:p>
          <a:pPr marL="114300" indent="0" algn="l">
            <a:buFont typeface="Arial" panose="020B0604020202020204" pitchFamily="34" charset="0"/>
            <a:buChar char="•"/>
          </a:pPr>
          <a:endParaRPr lang="en-US" sz="1200" dirty="0">
            <a:latin typeface="Univers Next for HSBC Light" panose="020B0403030202020203" pitchFamily="34" charset="0"/>
          </a:endParaRPr>
        </a:p>
      </dgm:t>
    </dgm:pt>
    <dgm:pt modelId="{0C049AC1-03A5-4F20-A15E-9C6C99EAD061}" type="parTrans" cxnId="{DFC311D2-CA87-43CE-B0A8-0220D4ED8F14}">
      <dgm:prSet/>
      <dgm:spPr/>
      <dgm:t>
        <a:bodyPr/>
        <a:lstStyle/>
        <a:p>
          <a:endParaRPr lang="en-GB"/>
        </a:p>
      </dgm:t>
    </dgm:pt>
    <dgm:pt modelId="{442CA804-8CF9-455E-8F01-A4F877A4B86B}" type="sibTrans" cxnId="{DFC311D2-CA87-43CE-B0A8-0220D4ED8F14}">
      <dgm:prSet/>
      <dgm:spPr/>
      <dgm:t>
        <a:bodyPr/>
        <a:lstStyle/>
        <a:p>
          <a:endParaRPr lang="en-GB"/>
        </a:p>
      </dgm:t>
    </dgm:pt>
    <dgm:pt modelId="{A05755BE-228A-4594-9159-FD75E0745C09}">
      <dgm:prSet phldrT="[Text]" custT="1"/>
      <dgm:spPr/>
      <dgm:t>
        <a:bodyPr/>
        <a:lstStyle/>
        <a:p>
          <a:pPr marL="114300" indent="0" algn="l">
            <a:buFont typeface="Arial" panose="020B0604020202020204" pitchFamily="34" charset="0"/>
            <a:buChar char="•"/>
          </a:pPr>
          <a:endParaRPr lang="en-US" sz="1200" dirty="0">
            <a:latin typeface="Univers Next for HSBC Light" panose="020B0403030202020203" pitchFamily="34" charset="0"/>
          </a:endParaRPr>
        </a:p>
      </dgm:t>
    </dgm:pt>
    <dgm:pt modelId="{29EA0905-CEF7-4B2B-A33A-84A924E54109}" type="parTrans" cxnId="{D6BCE1EF-DCCD-4FDF-A52F-5FB144CF7DB0}">
      <dgm:prSet/>
      <dgm:spPr/>
      <dgm:t>
        <a:bodyPr/>
        <a:lstStyle/>
        <a:p>
          <a:endParaRPr lang="en-GB"/>
        </a:p>
      </dgm:t>
    </dgm:pt>
    <dgm:pt modelId="{84E55A0E-0C0D-471B-940C-410A55EA3C08}" type="sibTrans" cxnId="{D6BCE1EF-DCCD-4FDF-A52F-5FB144CF7DB0}">
      <dgm:prSet/>
      <dgm:spPr/>
      <dgm:t>
        <a:bodyPr/>
        <a:lstStyle/>
        <a:p>
          <a:endParaRPr lang="en-GB"/>
        </a:p>
      </dgm:t>
    </dgm:pt>
    <dgm:pt modelId="{0DEC7E4A-CCA7-4EA8-AE49-93C3A94EB127}">
      <dgm:prSet phldrT="[Text]" custT="1"/>
      <dgm:spPr/>
      <dgm:t>
        <a:bodyPr/>
        <a:lstStyle/>
        <a:p>
          <a:pPr marL="114300" indent="0" algn="l">
            <a:buFont typeface="Arial" panose="020B0604020202020204" pitchFamily="34" charset="0"/>
            <a:buChar char="•"/>
          </a:pPr>
          <a:endParaRPr lang="en-US" sz="1200" dirty="0">
            <a:latin typeface="Univers Next for HSBC Light" panose="020B0403030202020203" pitchFamily="34" charset="0"/>
          </a:endParaRPr>
        </a:p>
      </dgm:t>
    </dgm:pt>
    <dgm:pt modelId="{11A03C4D-991A-4C47-A7E3-D91FD7CDF8D5}" type="parTrans" cxnId="{808BBDC6-7B6D-4943-8151-C89DBC455D3D}">
      <dgm:prSet/>
      <dgm:spPr/>
      <dgm:t>
        <a:bodyPr/>
        <a:lstStyle/>
        <a:p>
          <a:endParaRPr lang="en-GB"/>
        </a:p>
      </dgm:t>
    </dgm:pt>
    <dgm:pt modelId="{9E069F50-9E18-47F5-87C9-CD5E1A1865AE}" type="sibTrans" cxnId="{808BBDC6-7B6D-4943-8151-C89DBC455D3D}">
      <dgm:prSet/>
      <dgm:spPr/>
      <dgm:t>
        <a:bodyPr/>
        <a:lstStyle/>
        <a:p>
          <a:endParaRPr lang="en-GB"/>
        </a:p>
      </dgm:t>
    </dgm:pt>
    <dgm:pt modelId="{69D11D24-EDCB-4002-892A-F4115CFD1532}" type="pres">
      <dgm:prSet presAssocID="{EB020972-3CBE-43E2-BE3C-051DC58D341D}" presName="Name0" presStyleCnt="0">
        <dgm:presLayoutVars>
          <dgm:chMax/>
          <dgm:chPref val="3"/>
          <dgm:dir/>
          <dgm:animOne val="branch"/>
          <dgm:animLvl val="lvl"/>
        </dgm:presLayoutVars>
      </dgm:prSet>
      <dgm:spPr/>
    </dgm:pt>
    <dgm:pt modelId="{1A9D6EBC-7071-4E83-8974-185B10D042BD}" type="pres">
      <dgm:prSet presAssocID="{F14CBFD6-FAA8-464C-9165-410A040315AA}" presName="composite" presStyleCnt="0"/>
      <dgm:spPr/>
    </dgm:pt>
    <dgm:pt modelId="{8E7AFF5F-DBD0-4B77-B000-941530B4F1D9}" type="pres">
      <dgm:prSet presAssocID="{F14CBFD6-FAA8-464C-9165-410A040315AA}" presName="FirstChild" presStyleLbl="revTx" presStyleIdx="0" presStyleCnt="3" custScaleX="97049" custLinFactNeighborX="-164" custLinFactNeighborY="-28892">
        <dgm:presLayoutVars>
          <dgm:chMax val="0"/>
          <dgm:chPref val="0"/>
          <dgm:bulletEnabled val="1"/>
        </dgm:presLayoutVars>
      </dgm:prSet>
      <dgm:spPr/>
    </dgm:pt>
    <dgm:pt modelId="{FF92146E-849A-4661-A91E-9E5F898E8D0B}" type="pres">
      <dgm:prSet presAssocID="{F14CBFD6-FAA8-464C-9165-410A040315AA}" presName="Parent" presStyleLbl="alignNode1" presStyleIdx="0" presStyleCnt="2" custScaleY="44829" custLinFactNeighborY="-5763">
        <dgm:presLayoutVars>
          <dgm:chMax val="3"/>
          <dgm:chPref val="3"/>
          <dgm:bulletEnabled val="1"/>
        </dgm:presLayoutVars>
      </dgm:prSet>
      <dgm:spPr/>
    </dgm:pt>
    <dgm:pt modelId="{019A00F3-C4AB-42D4-B787-63AD94820B87}" type="pres">
      <dgm:prSet presAssocID="{F14CBFD6-FAA8-464C-9165-410A040315AA}" presName="Accent" presStyleLbl="parChTrans1D1" presStyleIdx="0" presStyleCnt="2" custLinFactY="-349555" custLinFactNeighborY="-400000"/>
      <dgm:spPr/>
    </dgm:pt>
    <dgm:pt modelId="{A09F4271-5A40-43BA-B4E9-68C2ACA97AE3}" type="pres">
      <dgm:prSet presAssocID="{F14CBFD6-FAA8-464C-9165-410A040315AA}" presName="Child" presStyleLbl="revTx" presStyleIdx="1" presStyleCnt="3" custScaleY="160326" custLinFactNeighborY="-10930">
        <dgm:presLayoutVars>
          <dgm:chMax val="0"/>
          <dgm:chPref val="0"/>
          <dgm:bulletEnabled val="1"/>
        </dgm:presLayoutVars>
      </dgm:prSet>
      <dgm:spPr/>
    </dgm:pt>
    <dgm:pt modelId="{572A6037-584F-4A3C-922B-BD29770F4236}" type="pres">
      <dgm:prSet presAssocID="{E67640F8-D3A7-4C13-B586-0066E0DBD24C}" presName="sibTrans" presStyleCnt="0"/>
      <dgm:spPr/>
    </dgm:pt>
    <dgm:pt modelId="{14F0B89E-7855-45C3-B716-4B526541E671}" type="pres">
      <dgm:prSet presAssocID="{1FADCD77-6D83-43F6-A6DE-1CAB3B8F82AC}" presName="composite" presStyleCnt="0"/>
      <dgm:spPr/>
    </dgm:pt>
    <dgm:pt modelId="{0898E121-FBA2-4F1D-AFF9-A249680A8F6E}" type="pres">
      <dgm:prSet presAssocID="{1FADCD77-6D83-43F6-A6DE-1CAB3B8F82AC}" presName="FirstChild" presStyleLbl="revTx" presStyleIdx="2" presStyleCnt="3">
        <dgm:presLayoutVars>
          <dgm:chMax val="0"/>
          <dgm:chPref val="0"/>
          <dgm:bulletEnabled val="1"/>
        </dgm:presLayoutVars>
      </dgm:prSet>
      <dgm:spPr/>
    </dgm:pt>
    <dgm:pt modelId="{073E1E85-D493-4B8E-98C5-E0277BA5F232}" type="pres">
      <dgm:prSet presAssocID="{1FADCD77-6D83-43F6-A6DE-1CAB3B8F82AC}" presName="Parent" presStyleLbl="alignNode1" presStyleIdx="1" presStyleCnt="2" custScaleY="36364" custLinFactY="-100000" custLinFactNeighborX="1861" custLinFactNeighborY="-149867">
        <dgm:presLayoutVars>
          <dgm:chMax val="3"/>
          <dgm:chPref val="3"/>
          <dgm:bulletEnabled val="1"/>
        </dgm:presLayoutVars>
      </dgm:prSet>
      <dgm:spPr/>
    </dgm:pt>
    <dgm:pt modelId="{27614787-C4E7-47A9-9CCD-10238456244E}" type="pres">
      <dgm:prSet presAssocID="{1FADCD77-6D83-43F6-A6DE-1CAB3B8F82AC}" presName="Accent" presStyleLbl="parChTrans1D1" presStyleIdx="1" presStyleCnt="2"/>
      <dgm:spPr/>
    </dgm:pt>
  </dgm:ptLst>
  <dgm:cxnLst>
    <dgm:cxn modelId="{11396107-AE8B-45E5-A3B0-E916AD962731}" type="presOf" srcId="{B88778C5-14C8-4EF4-B35D-0E030D25D325}" destId="{A09F4271-5A40-43BA-B4E9-68C2ACA97AE3}" srcOrd="0" destOrd="3" presId="urn:microsoft.com/office/officeart/2011/layout/TabList"/>
    <dgm:cxn modelId="{0C1F4E1A-DA81-49BD-A3D8-4520F89A5299}" type="presOf" srcId="{0DEC7E4A-CCA7-4EA8-AE49-93C3A94EB127}" destId="{A09F4271-5A40-43BA-B4E9-68C2ACA97AE3}" srcOrd="0" destOrd="9" presId="urn:microsoft.com/office/officeart/2011/layout/TabList"/>
    <dgm:cxn modelId="{BE35622B-2CC9-462B-9A8F-7CB7A38734A2}" type="presOf" srcId="{1FADCD77-6D83-43F6-A6DE-1CAB3B8F82AC}" destId="{073E1E85-D493-4B8E-98C5-E0277BA5F232}" srcOrd="0" destOrd="0" presId="urn:microsoft.com/office/officeart/2011/layout/TabList"/>
    <dgm:cxn modelId="{4B1E4636-C920-4747-8B28-733686763603}" srcId="{F14CBFD6-FAA8-464C-9165-410A040315AA}" destId="{D62840BD-C35E-4FB1-9C00-9970794C8923}" srcOrd="1" destOrd="0" parTransId="{3A46730F-BC26-4EF4-8300-676E073EA5E2}" sibTransId="{8FFB7EBC-00CE-46E3-A4FC-C3BC9B2C0FAE}"/>
    <dgm:cxn modelId="{62705141-960D-4F66-90C2-8E50C7FCFF56}" type="presOf" srcId="{D62840BD-C35E-4FB1-9C00-9970794C8923}" destId="{A09F4271-5A40-43BA-B4E9-68C2ACA97AE3}" srcOrd="0" destOrd="0" presId="urn:microsoft.com/office/officeart/2011/layout/TabList"/>
    <dgm:cxn modelId="{A7270543-D8A0-442B-9E9A-24C0A973DBCA}" type="presOf" srcId="{EB020972-3CBE-43E2-BE3C-051DC58D341D}" destId="{69D11D24-EDCB-4002-892A-F4115CFD1532}" srcOrd="0" destOrd="0" presId="urn:microsoft.com/office/officeart/2011/layout/TabList"/>
    <dgm:cxn modelId="{38B2A264-F253-4E65-A416-8742BB48A5A8}" type="presOf" srcId="{83D70433-E731-44AA-BB6D-283FC7148641}" destId="{A09F4271-5A40-43BA-B4E9-68C2ACA97AE3}" srcOrd="0" destOrd="2" presId="urn:microsoft.com/office/officeart/2011/layout/TabList"/>
    <dgm:cxn modelId="{64A5A467-85ED-4148-8708-CD6E06E71C21}" type="presOf" srcId="{D7448ABE-255F-417F-8886-270E6DA0EE98}" destId="{A09F4271-5A40-43BA-B4E9-68C2ACA97AE3}" srcOrd="0" destOrd="6" presId="urn:microsoft.com/office/officeart/2011/layout/TabList"/>
    <dgm:cxn modelId="{8FF40069-6EAA-4DDE-8D5B-4E7EAA4AE067}" srcId="{F14CBFD6-FAA8-464C-9165-410A040315AA}" destId="{B88778C5-14C8-4EF4-B35D-0E030D25D325}" srcOrd="4" destOrd="0" parTransId="{80B3947A-BFD5-4068-B79D-FEB295869D95}" sibTransId="{6B474E94-F4F5-4C7F-AE19-DBA82016A1C2}"/>
    <dgm:cxn modelId="{C6D1AE6D-0E2C-4E6E-BB16-B0152483F966}" type="presOf" srcId="{86194EC2-C99F-487F-8F41-F7991E99904F}" destId="{A09F4271-5A40-43BA-B4E9-68C2ACA97AE3}" srcOrd="0" destOrd="4" presId="urn:microsoft.com/office/officeart/2011/layout/TabList"/>
    <dgm:cxn modelId="{2452AA4E-ED00-48C4-BC16-363CCA18EC3F}" type="presOf" srcId="{B3AC33C3-8534-476F-A1E1-864ADC4B1A36}" destId="{8E7AFF5F-DBD0-4B77-B000-941530B4F1D9}" srcOrd="0" destOrd="0" presId="urn:microsoft.com/office/officeart/2011/layout/TabList"/>
    <dgm:cxn modelId="{A422E753-1DE8-43B8-B79D-38971668DDBA}" type="presOf" srcId="{1FE541DF-7BC3-430F-97BE-1BDFA963409C}" destId="{A09F4271-5A40-43BA-B4E9-68C2ACA97AE3}" srcOrd="0" destOrd="1" presId="urn:microsoft.com/office/officeart/2011/layout/TabList"/>
    <dgm:cxn modelId="{4AE97655-AD49-4014-B2B2-603F0B403995}" srcId="{F14CBFD6-FAA8-464C-9165-410A040315AA}" destId="{1FE541DF-7BC3-430F-97BE-1BDFA963409C}" srcOrd="2" destOrd="0" parTransId="{21EDE004-AB41-4A83-B14E-8A99CF312EE1}" sibTransId="{7F68E67A-1990-4893-83C0-9E3288958F2C}"/>
    <dgm:cxn modelId="{4126A181-30DA-4B69-A9FF-C5C1A49DDE9D}" srcId="{F14CBFD6-FAA8-464C-9165-410A040315AA}" destId="{86194EC2-C99F-487F-8F41-F7991E99904F}" srcOrd="5" destOrd="0" parTransId="{63B1B753-1C35-4642-8B61-F985F401DE32}" sibTransId="{F7CDF8AD-75CD-4264-BCC8-0AA563F9A445}"/>
    <dgm:cxn modelId="{00F10D87-E236-4771-8E01-7DBA1C9205E7}" type="presOf" srcId="{A05755BE-228A-4594-9159-FD75E0745C09}" destId="{A09F4271-5A40-43BA-B4E9-68C2ACA97AE3}" srcOrd="0" destOrd="7" presId="urn:microsoft.com/office/officeart/2011/layout/TabList"/>
    <dgm:cxn modelId="{6AD300A7-03EE-4158-81A6-48CEAC9C4FFC}" type="presOf" srcId="{D129928A-A2E4-4946-B898-22F8BDDE8A69}" destId="{A09F4271-5A40-43BA-B4E9-68C2ACA97AE3}" srcOrd="0" destOrd="5" presId="urn:microsoft.com/office/officeart/2011/layout/TabList"/>
    <dgm:cxn modelId="{E89D01AC-F18E-44A7-B071-B9582D75142A}" type="presOf" srcId="{F14CBFD6-FAA8-464C-9165-410A040315AA}" destId="{FF92146E-849A-4661-A91E-9E5F898E8D0B}" srcOrd="0" destOrd="0" presId="urn:microsoft.com/office/officeart/2011/layout/TabList"/>
    <dgm:cxn modelId="{E38474BF-24A6-460D-ADB7-5C44D9DF45A9}" srcId="{F14CBFD6-FAA8-464C-9165-410A040315AA}" destId="{B3AC33C3-8534-476F-A1E1-864ADC4B1A36}" srcOrd="0" destOrd="0" parTransId="{FD1601AF-AADF-4FDC-AAC5-167CD9853825}" sibTransId="{185F71AE-24CE-4260-840A-4BB9B2D161A4}"/>
    <dgm:cxn modelId="{808BBDC6-7B6D-4943-8151-C89DBC455D3D}" srcId="{F14CBFD6-FAA8-464C-9165-410A040315AA}" destId="{0DEC7E4A-CCA7-4EA8-AE49-93C3A94EB127}" srcOrd="10" destOrd="0" parTransId="{11A03C4D-991A-4C47-A7E3-D91FD7CDF8D5}" sibTransId="{9E069F50-9E18-47F5-87C9-CD5E1A1865AE}"/>
    <dgm:cxn modelId="{1BE4D6C6-69DB-4F9D-B9EA-7468D83E69F5}" srcId="{EB020972-3CBE-43E2-BE3C-051DC58D341D}" destId="{F14CBFD6-FAA8-464C-9165-410A040315AA}" srcOrd="0" destOrd="0" parTransId="{65E17281-8CBA-4CCB-8117-C61235A3202B}" sibTransId="{E67640F8-D3A7-4C13-B586-0066E0DBD24C}"/>
    <dgm:cxn modelId="{EE096AC8-249A-4EAE-968F-E3A88245C387}" srcId="{F14CBFD6-FAA8-464C-9165-410A040315AA}" destId="{83D70433-E731-44AA-BB6D-283FC7148641}" srcOrd="3" destOrd="0" parTransId="{86E7C7BA-FC08-42EA-817F-DE2E58CF62B1}" sibTransId="{B1E5EA9C-36C9-442A-8E8E-D74035722841}"/>
    <dgm:cxn modelId="{DFC311D2-CA87-43CE-B0A8-0220D4ED8F14}" srcId="{F14CBFD6-FAA8-464C-9165-410A040315AA}" destId="{D7448ABE-255F-417F-8886-270E6DA0EE98}" srcOrd="7" destOrd="0" parTransId="{0C049AC1-03A5-4F20-A15E-9C6C99EAD061}" sibTransId="{442CA804-8CF9-455E-8F01-A4F877A4B86B}"/>
    <dgm:cxn modelId="{794F0EDA-BE74-4E50-A71D-CE1ECCB41CF9}" srcId="{EB020972-3CBE-43E2-BE3C-051DC58D341D}" destId="{1FADCD77-6D83-43F6-A6DE-1CAB3B8F82AC}" srcOrd="1" destOrd="0" parTransId="{C0250955-6282-4EA6-85A5-DF472A6829FC}" sibTransId="{AA2D964B-EF7E-4AF0-8A87-8E3ACFBCD8D6}"/>
    <dgm:cxn modelId="{C84A43E3-7836-4C7B-9CFE-EA14ADF64F1F}" srcId="{F14CBFD6-FAA8-464C-9165-410A040315AA}" destId="{1EE5EEF1-A712-429A-BC22-3FC627498217}" srcOrd="9" destOrd="0" parTransId="{1B234F87-03EA-455B-830B-7CBD199B79A7}" sibTransId="{4319B1A8-3A7D-4F76-A113-0384775F92FE}"/>
    <dgm:cxn modelId="{247890ED-5D92-472C-BC18-83F58A700E95}" srcId="{F14CBFD6-FAA8-464C-9165-410A040315AA}" destId="{D129928A-A2E4-4946-B898-22F8BDDE8A69}" srcOrd="6" destOrd="0" parTransId="{1B97B84D-0D70-4A30-B648-8DC2D8589E29}" sibTransId="{72EF7475-1FF5-48D7-88AF-F04F289820F5}"/>
    <dgm:cxn modelId="{D6BCE1EF-DCCD-4FDF-A52F-5FB144CF7DB0}" srcId="{F14CBFD6-FAA8-464C-9165-410A040315AA}" destId="{A05755BE-228A-4594-9159-FD75E0745C09}" srcOrd="8" destOrd="0" parTransId="{29EA0905-CEF7-4B2B-A33A-84A924E54109}" sibTransId="{84E55A0E-0C0D-471B-940C-410A55EA3C08}"/>
    <dgm:cxn modelId="{CA0F65FE-B611-4D03-BFFA-06D269DE79F3}" type="presOf" srcId="{1EE5EEF1-A712-429A-BC22-3FC627498217}" destId="{A09F4271-5A40-43BA-B4E9-68C2ACA97AE3}" srcOrd="0" destOrd="8" presId="urn:microsoft.com/office/officeart/2011/layout/TabList"/>
    <dgm:cxn modelId="{CC10A92E-14FF-4B05-B60A-F8AAD947CDAD}" type="presParOf" srcId="{69D11D24-EDCB-4002-892A-F4115CFD1532}" destId="{1A9D6EBC-7071-4E83-8974-185B10D042BD}" srcOrd="0" destOrd="0" presId="urn:microsoft.com/office/officeart/2011/layout/TabList"/>
    <dgm:cxn modelId="{1FDB19DF-B3DA-498C-BE78-696FA945D299}" type="presParOf" srcId="{1A9D6EBC-7071-4E83-8974-185B10D042BD}" destId="{8E7AFF5F-DBD0-4B77-B000-941530B4F1D9}" srcOrd="0" destOrd="0" presId="urn:microsoft.com/office/officeart/2011/layout/TabList"/>
    <dgm:cxn modelId="{77B5810F-5483-4778-8A58-070649979B78}" type="presParOf" srcId="{1A9D6EBC-7071-4E83-8974-185B10D042BD}" destId="{FF92146E-849A-4661-A91E-9E5F898E8D0B}" srcOrd="1" destOrd="0" presId="urn:microsoft.com/office/officeart/2011/layout/TabList"/>
    <dgm:cxn modelId="{7C702A5A-FF0B-48FC-AD87-1D789FC911D8}" type="presParOf" srcId="{1A9D6EBC-7071-4E83-8974-185B10D042BD}" destId="{019A00F3-C4AB-42D4-B787-63AD94820B87}" srcOrd="2" destOrd="0" presId="urn:microsoft.com/office/officeart/2011/layout/TabList"/>
    <dgm:cxn modelId="{BD36AB87-9E14-44C8-A758-323A489A4079}" type="presParOf" srcId="{69D11D24-EDCB-4002-892A-F4115CFD1532}" destId="{A09F4271-5A40-43BA-B4E9-68C2ACA97AE3}" srcOrd="1" destOrd="0" presId="urn:microsoft.com/office/officeart/2011/layout/TabList"/>
    <dgm:cxn modelId="{00EB94B9-C183-4701-942D-4472F7F5D5CF}" type="presParOf" srcId="{69D11D24-EDCB-4002-892A-F4115CFD1532}" destId="{572A6037-584F-4A3C-922B-BD29770F4236}" srcOrd="2" destOrd="0" presId="urn:microsoft.com/office/officeart/2011/layout/TabList"/>
    <dgm:cxn modelId="{479CEAC9-0EF3-4C1A-81ED-1CD65484C420}" type="presParOf" srcId="{69D11D24-EDCB-4002-892A-F4115CFD1532}" destId="{14F0B89E-7855-45C3-B716-4B526541E671}" srcOrd="3" destOrd="0" presId="urn:microsoft.com/office/officeart/2011/layout/TabList"/>
    <dgm:cxn modelId="{218C7B2E-647F-4468-973D-E621885C7B97}" type="presParOf" srcId="{14F0B89E-7855-45C3-B716-4B526541E671}" destId="{0898E121-FBA2-4F1D-AFF9-A249680A8F6E}" srcOrd="0" destOrd="0" presId="urn:microsoft.com/office/officeart/2011/layout/TabList"/>
    <dgm:cxn modelId="{77BA11EF-094B-4B1B-96A9-17A7D60F0EB6}" type="presParOf" srcId="{14F0B89E-7855-45C3-B716-4B526541E671}" destId="{073E1E85-D493-4B8E-98C5-E0277BA5F232}" srcOrd="1" destOrd="0" presId="urn:microsoft.com/office/officeart/2011/layout/TabList"/>
    <dgm:cxn modelId="{58FA5AA2-74E1-4E8E-8A38-E5BC1CEA676F}" type="presParOf" srcId="{14F0B89E-7855-45C3-B716-4B526541E671}" destId="{27614787-C4E7-47A9-9CCD-10238456244E}" srcOrd="2" destOrd="0" presId="urn:microsoft.com/office/officeart/2011/layout/Tab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4F272C-EE6E-455B-BD12-2ED7594C49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C7E54F6-F787-4E45-99A6-43D231FF5646}">
      <dgm:prSet phldrT="[Text]" custT="1"/>
      <dgm:spPr/>
      <dgm:t>
        <a:bodyPr/>
        <a:lstStyle/>
        <a:p>
          <a:r>
            <a:rPr lang="en-US" sz="1400" dirty="0">
              <a:latin typeface="Univers Next for HSBC Light" panose="020B0403030202020203" pitchFamily="34" charset="0"/>
            </a:rPr>
            <a:t>Model Overview</a:t>
          </a:r>
        </a:p>
      </dgm:t>
    </dgm:pt>
    <dgm:pt modelId="{C78B1EBA-B376-4E64-B43F-70AC145A44B7}" type="parTrans" cxnId="{5B9CCF79-121C-4C01-AB9D-D26C31E4D0F4}">
      <dgm:prSet/>
      <dgm:spPr/>
      <dgm:t>
        <a:bodyPr/>
        <a:lstStyle/>
        <a:p>
          <a:endParaRPr lang="en-US">
            <a:latin typeface="Univers Next for HSBC Light" panose="020B0403030202020203" pitchFamily="34" charset="0"/>
          </a:endParaRPr>
        </a:p>
      </dgm:t>
    </dgm:pt>
    <dgm:pt modelId="{50A9E42B-767E-47C1-B6DD-893B869CB99A}" type="sibTrans" cxnId="{5B9CCF79-121C-4C01-AB9D-D26C31E4D0F4}">
      <dgm:prSet/>
      <dgm:spPr/>
      <dgm:t>
        <a:bodyPr/>
        <a:lstStyle/>
        <a:p>
          <a:endParaRPr lang="en-US">
            <a:latin typeface="Univers Next for HSBC Light" panose="020B0403030202020203" pitchFamily="34" charset="0"/>
          </a:endParaRPr>
        </a:p>
      </dgm:t>
    </dgm:pt>
    <dgm:pt modelId="{BAFDCF6E-8A73-4647-BBF2-10DEA559A6F5}">
      <dgm:prSet custT="1"/>
      <dgm:spPr/>
      <dgm:t>
        <a:bodyPr/>
        <a:lstStyle/>
        <a:p>
          <a:pPr marL="176213" indent="-176213">
            <a:lnSpc>
              <a:spcPct val="125000"/>
            </a:lnSpc>
            <a:spcAft>
              <a:spcPts val="500"/>
            </a:spcAft>
            <a:buFont typeface="Arial" panose="020B0604020202020204" pitchFamily="34" charset="0"/>
            <a:buChar char="•"/>
          </a:pPr>
          <a:r>
            <a:rPr lang="en-US" sz="1000" b="1" u="none" dirty="0">
              <a:latin typeface="Univers Next for HSBC Light" panose="020B0403030202020203" pitchFamily="34" charset="0"/>
            </a:rPr>
            <a:t>Name</a:t>
          </a:r>
          <a:r>
            <a:rPr lang="en-US" sz="1000" u="none" dirty="0">
              <a:latin typeface="Univers Next for HSBC Light" panose="020B0403030202020203" pitchFamily="34" charset="0"/>
            </a:rPr>
            <a:t>: HBUS WPB NIR model</a:t>
          </a:r>
        </a:p>
      </dgm:t>
    </dgm:pt>
    <dgm:pt modelId="{2E74D90A-E690-45DF-8381-4B09026FDC00}" type="parTrans" cxnId="{43CBE8D1-6BFB-4AC8-A1D4-152C97F8BA19}">
      <dgm:prSet/>
      <dgm:spPr/>
      <dgm:t>
        <a:bodyPr/>
        <a:lstStyle/>
        <a:p>
          <a:endParaRPr lang="en-US">
            <a:latin typeface="Univers Next for HSBC Light" panose="020B0403030202020203" pitchFamily="34" charset="0"/>
          </a:endParaRPr>
        </a:p>
      </dgm:t>
    </dgm:pt>
    <dgm:pt modelId="{05A07551-8C51-4057-8B7B-E001FC868CE7}" type="sibTrans" cxnId="{43CBE8D1-6BFB-4AC8-A1D4-152C97F8BA19}">
      <dgm:prSet/>
      <dgm:spPr/>
      <dgm:t>
        <a:bodyPr/>
        <a:lstStyle/>
        <a:p>
          <a:endParaRPr lang="en-US">
            <a:latin typeface="Univers Next for HSBC Light" panose="020B0403030202020203" pitchFamily="34" charset="0"/>
          </a:endParaRPr>
        </a:p>
      </dgm:t>
    </dgm:pt>
    <dgm:pt modelId="{78B38ADF-EB74-4B64-9C05-322E4F4DF94B}">
      <dgm:prSet custT="1"/>
      <dgm:spPr/>
      <dgm:t>
        <a:bodyPr/>
        <a:lstStyle/>
        <a:p>
          <a:pPr marL="176213" indent="-176213">
            <a:lnSpc>
              <a:spcPct val="125000"/>
            </a:lnSpc>
            <a:spcAft>
              <a:spcPts val="500"/>
            </a:spcAft>
            <a:buFont typeface="Arial" panose="020B0604020202020204" pitchFamily="34" charset="0"/>
            <a:buChar char="•"/>
          </a:pPr>
          <a:r>
            <a:rPr lang="en-US" sz="1000" b="1" u="none" dirty="0">
              <a:latin typeface="Univers Next for HSBC Light" panose="020B0403030202020203" pitchFamily="34" charset="0"/>
            </a:rPr>
            <a:t>Purpose</a:t>
          </a:r>
          <a:r>
            <a:rPr lang="en-US" sz="1000" u="none" dirty="0">
              <a:latin typeface="Univers Next for HSBC Light" panose="020B0403030202020203" pitchFamily="34" charset="0"/>
            </a:rPr>
            <a:t> : Project </a:t>
          </a:r>
          <a:r>
            <a:rPr lang="pl-PL" sz="1000" u="none" dirty="0">
              <a:latin typeface="Univers Next for HSBC Light" panose="020B0403030202020203" pitchFamily="34" charset="0"/>
            </a:rPr>
            <a:t>Net Interest Revenue i</a:t>
          </a:r>
          <a:r>
            <a:rPr lang="en-GB" sz="1000" u="none" dirty="0">
              <a:latin typeface="Univers Next for HSBC Light" panose="020B0403030202020203" pitchFamily="34" charset="0"/>
            </a:rPr>
            <a:t>n market stress conditions for different product lines of the HBUS private bank segment. </a:t>
          </a:r>
          <a:endParaRPr lang="en-US" sz="1000" u="none" dirty="0">
            <a:latin typeface="Univers Next for HSBC Light" panose="020B0403030202020203" pitchFamily="34" charset="0"/>
          </a:endParaRPr>
        </a:p>
      </dgm:t>
    </dgm:pt>
    <dgm:pt modelId="{E02BDDF7-0882-4969-A3FD-6B1EC1DF7559}" type="parTrans" cxnId="{213327C6-48AD-41B7-93B4-33253B622C7F}">
      <dgm:prSet/>
      <dgm:spPr/>
      <dgm:t>
        <a:bodyPr/>
        <a:lstStyle/>
        <a:p>
          <a:endParaRPr lang="en-US">
            <a:latin typeface="Univers Next for HSBC Light" panose="020B0403030202020203" pitchFamily="34" charset="0"/>
          </a:endParaRPr>
        </a:p>
      </dgm:t>
    </dgm:pt>
    <dgm:pt modelId="{AB5B8858-B04E-4340-B3D2-888404DB19A8}" type="sibTrans" cxnId="{213327C6-48AD-41B7-93B4-33253B622C7F}">
      <dgm:prSet/>
      <dgm:spPr/>
      <dgm:t>
        <a:bodyPr/>
        <a:lstStyle/>
        <a:p>
          <a:endParaRPr lang="en-US">
            <a:latin typeface="Univers Next for HSBC Light" panose="020B0403030202020203" pitchFamily="34" charset="0"/>
          </a:endParaRPr>
        </a:p>
      </dgm:t>
    </dgm:pt>
    <dgm:pt modelId="{F6FC04CF-AED8-4294-97EE-118D1508B5BB}">
      <dgm:prSet custT="1"/>
      <dgm:spPr/>
      <dgm:t>
        <a:bodyPr/>
        <a:lstStyle/>
        <a:p>
          <a:pPr marL="176213" indent="-176213">
            <a:lnSpc>
              <a:spcPct val="125000"/>
            </a:lnSpc>
            <a:spcAft>
              <a:spcPts val="500"/>
            </a:spcAft>
            <a:buFont typeface="Arial" panose="020B0604020202020204" pitchFamily="34" charset="0"/>
            <a:buChar char="•"/>
          </a:pPr>
          <a:r>
            <a:rPr lang="en-US" sz="1000" b="1" u="none" dirty="0">
              <a:latin typeface="Univers Next for HSBC Light" panose="020B0403030202020203" pitchFamily="34" charset="0"/>
            </a:rPr>
            <a:t>Model methodology</a:t>
          </a:r>
          <a:r>
            <a:rPr lang="en-US" sz="1000" u="none" dirty="0">
              <a:latin typeface="Univers Next for HSBC Light" panose="020B0403030202020203" pitchFamily="34" charset="0"/>
            </a:rPr>
            <a:t>: </a:t>
          </a:r>
          <a:r>
            <a:rPr lang="en-GB" sz="1000" u="none" dirty="0">
              <a:latin typeface="Univers Next for HSBC Light" panose="020B0403030202020203" pitchFamily="34" charset="0"/>
            </a:rPr>
            <a:t>based on simple analytical approach, 6-month</a:t>
          </a:r>
          <a:r>
            <a:rPr lang="pl-PL" sz="1000" u="none" dirty="0">
              <a:latin typeface="Univers Next for HSBC Light" panose="020B0403030202020203" pitchFamily="34" charset="0"/>
            </a:rPr>
            <a:t> rolling</a:t>
          </a:r>
          <a:r>
            <a:rPr lang="en-GB" sz="1000" u="none" dirty="0">
              <a:latin typeface="Univers Next for HSBC Light" panose="020B0403030202020203" pitchFamily="34" charset="0"/>
            </a:rPr>
            <a:t> average (for N</a:t>
          </a:r>
          <a:r>
            <a:rPr lang="pl-PL" sz="1000" u="none" dirty="0">
              <a:latin typeface="Univers Next for HSBC Light" panose="020B0403030202020203" pitchFamily="34" charset="0"/>
            </a:rPr>
            <a:t>et New Money</a:t>
          </a:r>
          <a:r>
            <a:rPr lang="en-GB" sz="1000" u="none" dirty="0">
              <a:latin typeface="Univers Next for HSBC Light" panose="020B0403030202020203" pitchFamily="34" charset="0"/>
            </a:rPr>
            <a:t> and Spread projection), and the change of the underlying </a:t>
          </a:r>
          <a:r>
            <a:rPr lang="pl-PL" sz="1000" u="none" dirty="0">
              <a:latin typeface="Univers Next for HSBC Light" panose="020B0403030202020203" pitchFamily="34" charset="0"/>
            </a:rPr>
            <a:t>macro-variable</a:t>
          </a:r>
          <a:r>
            <a:rPr lang="en-GB" sz="1000" u="none" dirty="0">
              <a:latin typeface="Univers Next for HSBC Light" panose="020B0403030202020203" pitchFamily="34" charset="0"/>
            </a:rPr>
            <a:t> (for A</a:t>
          </a:r>
          <a:r>
            <a:rPr lang="pl-PL" sz="1000" u="none" dirty="0">
              <a:latin typeface="Univers Next for HSBC Light" panose="020B0403030202020203" pitchFamily="34" charset="0"/>
            </a:rPr>
            <a:t>sset Under Management</a:t>
          </a:r>
          <a:r>
            <a:rPr lang="en-GB" sz="1000" u="none" dirty="0">
              <a:latin typeface="Univers Next for HSBC Light" panose="020B0403030202020203" pitchFamily="34" charset="0"/>
            </a:rPr>
            <a:t> projection). The </a:t>
          </a:r>
          <a:r>
            <a:rPr lang="pl-PL" sz="1000" u="none" dirty="0">
              <a:latin typeface="Univers Next for HSBC Light" panose="020B0403030202020203" pitchFamily="34" charset="0"/>
            </a:rPr>
            <a:t>macro-variable</a:t>
          </a:r>
          <a:r>
            <a:rPr lang="en-GB" sz="1000" u="none" dirty="0">
              <a:latin typeface="Univers Next for HSBC Light" panose="020B0403030202020203" pitchFamily="34" charset="0"/>
            </a:rPr>
            <a:t> selected for all product lines is a share price index - S&amp;P Stock Price Index: 500 Composite.</a:t>
          </a:r>
          <a:endParaRPr lang="en-US" sz="1000" u="none" dirty="0">
            <a:latin typeface="Univers Next for HSBC Light" panose="020B0403030202020203" pitchFamily="34" charset="0"/>
          </a:endParaRPr>
        </a:p>
      </dgm:t>
    </dgm:pt>
    <dgm:pt modelId="{44130FAB-78B5-474B-94A7-221B4895BFC0}" type="parTrans" cxnId="{A821C05E-E678-408A-99DA-0E16FD0B6FD0}">
      <dgm:prSet/>
      <dgm:spPr/>
      <dgm:t>
        <a:bodyPr/>
        <a:lstStyle/>
        <a:p>
          <a:endParaRPr lang="en-GB"/>
        </a:p>
      </dgm:t>
    </dgm:pt>
    <dgm:pt modelId="{EA5160F6-2F5E-426D-9D58-749DBF617028}" type="sibTrans" cxnId="{A821C05E-E678-408A-99DA-0E16FD0B6FD0}">
      <dgm:prSet/>
      <dgm:spPr/>
      <dgm:t>
        <a:bodyPr/>
        <a:lstStyle/>
        <a:p>
          <a:endParaRPr lang="en-GB"/>
        </a:p>
      </dgm:t>
    </dgm:pt>
    <dgm:pt modelId="{019B798E-4236-46AD-9EE4-F8497EBA5D56}">
      <dgm:prSet custT="1"/>
      <dgm:spPr/>
      <dgm:t>
        <a:bodyPr/>
        <a:lstStyle/>
        <a:p>
          <a:pPr marL="176213" indent="-176213">
            <a:lnSpc>
              <a:spcPct val="125000"/>
            </a:lnSpc>
            <a:spcAft>
              <a:spcPts val="500"/>
            </a:spcAft>
            <a:buFont typeface="Arial" panose="020B0604020202020204" pitchFamily="34" charset="0"/>
            <a:buChar char="•"/>
          </a:pPr>
          <a:r>
            <a:rPr lang="pl-PL" sz="1000" b="1" u="none" dirty="0">
              <a:latin typeface="Univers Next for HSBC Light" panose="020B0403030202020203" pitchFamily="34" charset="0"/>
            </a:rPr>
            <a:t>Issues: </a:t>
          </a:r>
          <a:r>
            <a:rPr lang="pl-PL" sz="1000" u="none" dirty="0">
              <a:latin typeface="Univers Next for HSBC Light" panose="020B0403030202020203" pitchFamily="34" charset="0"/>
            </a:rPr>
            <a:t>model development data did not cover full economic cycle, alternatie methodologies not considered, macro-variable (SP500) selection not justified, implicit assumption of linear and proportional change in macro-variable-asset, flat Net New Money projection.</a:t>
          </a:r>
          <a:endParaRPr lang="en-US" sz="1000" u="none" dirty="0">
            <a:latin typeface="Univers Next for HSBC Light" panose="020B0403030202020203" pitchFamily="34" charset="0"/>
          </a:endParaRPr>
        </a:p>
      </dgm:t>
    </dgm:pt>
    <dgm:pt modelId="{D22825D1-CC93-422B-BE77-6E0F3B00F2BA}" type="parTrans" cxnId="{093B7D43-EB3F-4E48-840A-7F04CE93494F}">
      <dgm:prSet/>
      <dgm:spPr/>
      <dgm:t>
        <a:bodyPr/>
        <a:lstStyle/>
        <a:p>
          <a:endParaRPr lang="en-GB"/>
        </a:p>
      </dgm:t>
    </dgm:pt>
    <dgm:pt modelId="{824C41AE-ABD8-4513-A9C7-DA34122A3B0B}" type="sibTrans" cxnId="{093B7D43-EB3F-4E48-840A-7F04CE93494F}">
      <dgm:prSet/>
      <dgm:spPr/>
      <dgm:t>
        <a:bodyPr/>
        <a:lstStyle/>
        <a:p>
          <a:endParaRPr lang="en-GB"/>
        </a:p>
      </dgm:t>
    </dgm:pt>
    <dgm:pt modelId="{CC87F385-3D52-413A-AD8E-3A68E672B959}" type="pres">
      <dgm:prSet presAssocID="{3F4F272C-EE6E-455B-BD12-2ED7594C4970}" presName="linear" presStyleCnt="0">
        <dgm:presLayoutVars>
          <dgm:dir/>
          <dgm:animLvl val="lvl"/>
          <dgm:resizeHandles val="exact"/>
        </dgm:presLayoutVars>
      </dgm:prSet>
      <dgm:spPr/>
    </dgm:pt>
    <dgm:pt modelId="{3E1B0B37-8297-4A1F-A39C-28022BC29B5B}" type="pres">
      <dgm:prSet presAssocID="{2C7E54F6-F787-4E45-99A6-43D231FF5646}" presName="parentLin" presStyleCnt="0"/>
      <dgm:spPr/>
    </dgm:pt>
    <dgm:pt modelId="{EF3F23F0-9CF7-4AD0-B14B-93B13FFE7D13}" type="pres">
      <dgm:prSet presAssocID="{2C7E54F6-F787-4E45-99A6-43D231FF5646}" presName="parentLeftMargin" presStyleLbl="node1" presStyleIdx="0" presStyleCnt="1" custScaleY="37478" custLinFactNeighborX="-88235" custLinFactNeighborY="-24069"/>
      <dgm:spPr/>
    </dgm:pt>
    <dgm:pt modelId="{98609B59-76B8-40E6-8385-E38A028685F9}" type="pres">
      <dgm:prSet presAssocID="{2C7E54F6-F787-4E45-99A6-43D231FF5646}" presName="parentText" presStyleLbl="node1" presStyleIdx="0" presStyleCnt="1" custScaleY="22547" custLinFactY="-48600" custLinFactNeighborX="-82763" custLinFactNeighborY="-100000">
        <dgm:presLayoutVars>
          <dgm:chMax val="0"/>
          <dgm:bulletEnabled val="1"/>
        </dgm:presLayoutVars>
      </dgm:prSet>
      <dgm:spPr/>
    </dgm:pt>
    <dgm:pt modelId="{263949F4-12F0-4377-A09C-8E734B7CA207}" type="pres">
      <dgm:prSet presAssocID="{2C7E54F6-F787-4E45-99A6-43D231FF5646}" presName="negativeSpace" presStyleCnt="0"/>
      <dgm:spPr/>
    </dgm:pt>
    <dgm:pt modelId="{FD66C120-2691-459C-B0E5-88B8CAF02E18}" type="pres">
      <dgm:prSet presAssocID="{2C7E54F6-F787-4E45-99A6-43D231FF5646}" presName="childText" presStyleLbl="conFgAcc1" presStyleIdx="0" presStyleCnt="1" custScaleX="97790" custScaleY="80050" custLinFactY="-49343" custLinFactNeighborX="3358" custLinFactNeighborY="-100000">
        <dgm:presLayoutVars>
          <dgm:bulletEnabled val="1"/>
        </dgm:presLayoutVars>
      </dgm:prSet>
      <dgm:spPr/>
    </dgm:pt>
  </dgm:ptLst>
  <dgm:cxnLst>
    <dgm:cxn modelId="{55C5971A-4A0E-4321-A785-ED6B96B36C53}" type="presOf" srcId="{2C7E54F6-F787-4E45-99A6-43D231FF5646}" destId="{EF3F23F0-9CF7-4AD0-B14B-93B13FFE7D13}" srcOrd="0" destOrd="0" presId="urn:microsoft.com/office/officeart/2005/8/layout/list1"/>
    <dgm:cxn modelId="{A821C05E-E678-408A-99DA-0E16FD0B6FD0}" srcId="{2C7E54F6-F787-4E45-99A6-43D231FF5646}" destId="{F6FC04CF-AED8-4294-97EE-118D1508B5BB}" srcOrd="2" destOrd="0" parTransId="{44130FAB-78B5-474B-94A7-221B4895BFC0}" sibTransId="{EA5160F6-2F5E-426D-9D58-749DBF617028}"/>
    <dgm:cxn modelId="{093B7D43-EB3F-4E48-840A-7F04CE93494F}" srcId="{2C7E54F6-F787-4E45-99A6-43D231FF5646}" destId="{019B798E-4236-46AD-9EE4-F8497EBA5D56}" srcOrd="3" destOrd="0" parTransId="{D22825D1-CC93-422B-BE77-6E0F3B00F2BA}" sibTransId="{824C41AE-ABD8-4513-A9C7-DA34122A3B0B}"/>
    <dgm:cxn modelId="{5B9CCF79-121C-4C01-AB9D-D26C31E4D0F4}" srcId="{3F4F272C-EE6E-455B-BD12-2ED7594C4970}" destId="{2C7E54F6-F787-4E45-99A6-43D231FF5646}" srcOrd="0" destOrd="0" parTransId="{C78B1EBA-B376-4E64-B43F-70AC145A44B7}" sibTransId="{50A9E42B-767E-47C1-B6DD-893B869CB99A}"/>
    <dgm:cxn modelId="{61341E8D-03C7-4179-AC13-F133F3A2C17C}" type="presOf" srcId="{019B798E-4236-46AD-9EE4-F8497EBA5D56}" destId="{FD66C120-2691-459C-B0E5-88B8CAF02E18}" srcOrd="0" destOrd="3" presId="urn:microsoft.com/office/officeart/2005/8/layout/list1"/>
    <dgm:cxn modelId="{F40644A4-8AA0-4E81-94CE-2F104223FF67}" type="presOf" srcId="{2C7E54F6-F787-4E45-99A6-43D231FF5646}" destId="{98609B59-76B8-40E6-8385-E38A028685F9}" srcOrd="1" destOrd="0" presId="urn:microsoft.com/office/officeart/2005/8/layout/list1"/>
    <dgm:cxn modelId="{F56193C4-E0DA-4FA5-97E0-9001D21989F1}" type="presOf" srcId="{F6FC04CF-AED8-4294-97EE-118D1508B5BB}" destId="{FD66C120-2691-459C-B0E5-88B8CAF02E18}" srcOrd="0" destOrd="2" presId="urn:microsoft.com/office/officeart/2005/8/layout/list1"/>
    <dgm:cxn modelId="{213327C6-48AD-41B7-93B4-33253B622C7F}" srcId="{2C7E54F6-F787-4E45-99A6-43D231FF5646}" destId="{78B38ADF-EB74-4B64-9C05-322E4F4DF94B}" srcOrd="1" destOrd="0" parTransId="{E02BDDF7-0882-4969-A3FD-6B1EC1DF7559}" sibTransId="{AB5B8858-B04E-4340-B3D2-888404DB19A8}"/>
    <dgm:cxn modelId="{43CBE8D1-6BFB-4AC8-A1D4-152C97F8BA19}" srcId="{2C7E54F6-F787-4E45-99A6-43D231FF5646}" destId="{BAFDCF6E-8A73-4647-BBF2-10DEA559A6F5}" srcOrd="0" destOrd="0" parTransId="{2E74D90A-E690-45DF-8381-4B09026FDC00}" sibTransId="{05A07551-8C51-4057-8B7B-E001FC868CE7}"/>
    <dgm:cxn modelId="{ACFF40DD-C37B-43F7-B7E7-2C5FBA795512}" type="presOf" srcId="{3F4F272C-EE6E-455B-BD12-2ED7594C4970}" destId="{CC87F385-3D52-413A-AD8E-3A68E672B959}" srcOrd="0" destOrd="0" presId="urn:microsoft.com/office/officeart/2005/8/layout/list1"/>
    <dgm:cxn modelId="{B505B7ED-CC76-467D-B961-9F6B30CCBD61}" type="presOf" srcId="{78B38ADF-EB74-4B64-9C05-322E4F4DF94B}" destId="{FD66C120-2691-459C-B0E5-88B8CAF02E18}" srcOrd="0" destOrd="1" presId="urn:microsoft.com/office/officeart/2005/8/layout/list1"/>
    <dgm:cxn modelId="{073326F0-67D4-4DD0-9BB3-EA0760F6FB9F}" type="presOf" srcId="{BAFDCF6E-8A73-4647-BBF2-10DEA559A6F5}" destId="{FD66C120-2691-459C-B0E5-88B8CAF02E18}" srcOrd="0" destOrd="0" presId="urn:microsoft.com/office/officeart/2005/8/layout/list1"/>
    <dgm:cxn modelId="{7ACEAE3C-58F3-4E92-BB26-B9E412950085}" type="presParOf" srcId="{CC87F385-3D52-413A-AD8E-3A68E672B959}" destId="{3E1B0B37-8297-4A1F-A39C-28022BC29B5B}" srcOrd="0" destOrd="0" presId="urn:microsoft.com/office/officeart/2005/8/layout/list1"/>
    <dgm:cxn modelId="{7A055BE8-14FF-4E9F-8172-B4CF7111DAC8}" type="presParOf" srcId="{3E1B0B37-8297-4A1F-A39C-28022BC29B5B}" destId="{EF3F23F0-9CF7-4AD0-B14B-93B13FFE7D13}" srcOrd="0" destOrd="0" presId="urn:microsoft.com/office/officeart/2005/8/layout/list1"/>
    <dgm:cxn modelId="{05B82B58-78DA-4765-ADAF-91031F12C99B}" type="presParOf" srcId="{3E1B0B37-8297-4A1F-A39C-28022BC29B5B}" destId="{98609B59-76B8-40E6-8385-E38A028685F9}" srcOrd="1" destOrd="0" presId="urn:microsoft.com/office/officeart/2005/8/layout/list1"/>
    <dgm:cxn modelId="{AD39B1CF-EE8A-480B-B941-C5A66E28A0FC}" type="presParOf" srcId="{CC87F385-3D52-413A-AD8E-3A68E672B959}" destId="{263949F4-12F0-4377-A09C-8E734B7CA207}" srcOrd="1" destOrd="0" presId="urn:microsoft.com/office/officeart/2005/8/layout/list1"/>
    <dgm:cxn modelId="{5A0E1903-90CE-41A9-90F5-578F52A66FD3}" type="presParOf" srcId="{CC87F385-3D52-413A-AD8E-3A68E672B959}" destId="{FD66C120-2691-459C-B0E5-88B8CAF02E1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F4F272C-EE6E-455B-BD12-2ED7594C49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C7E54F6-F787-4E45-99A6-43D231FF5646}">
      <dgm:prSet phldrT="[Text]" custT="1"/>
      <dgm:spPr/>
      <dgm:t>
        <a:bodyPr/>
        <a:lstStyle/>
        <a:p>
          <a:r>
            <a:rPr lang="en-US" sz="1400" dirty="0">
              <a:latin typeface="Univers Next for HSBC Light" panose="020B0403030202020203" pitchFamily="34" charset="0"/>
            </a:rPr>
            <a:t>Model Overview</a:t>
          </a:r>
        </a:p>
      </dgm:t>
    </dgm:pt>
    <dgm:pt modelId="{C78B1EBA-B376-4E64-B43F-70AC145A44B7}" type="parTrans" cxnId="{5B9CCF79-121C-4C01-AB9D-D26C31E4D0F4}">
      <dgm:prSet/>
      <dgm:spPr/>
      <dgm:t>
        <a:bodyPr/>
        <a:lstStyle/>
        <a:p>
          <a:endParaRPr lang="en-US">
            <a:latin typeface="Univers Next for HSBC Light" panose="020B0403030202020203" pitchFamily="34" charset="0"/>
          </a:endParaRPr>
        </a:p>
      </dgm:t>
    </dgm:pt>
    <dgm:pt modelId="{50A9E42B-767E-47C1-B6DD-893B869CB99A}" type="sibTrans" cxnId="{5B9CCF79-121C-4C01-AB9D-D26C31E4D0F4}">
      <dgm:prSet/>
      <dgm:spPr/>
      <dgm:t>
        <a:bodyPr/>
        <a:lstStyle/>
        <a:p>
          <a:endParaRPr lang="en-US">
            <a:latin typeface="Univers Next for HSBC Light" panose="020B0403030202020203" pitchFamily="34" charset="0"/>
          </a:endParaRPr>
        </a:p>
      </dgm:t>
    </dgm:pt>
    <dgm:pt modelId="{BAFDCF6E-8A73-4647-BBF2-10DEA559A6F5}">
      <dgm:prSet custT="1"/>
      <dgm:spPr/>
      <dgm:t>
        <a:bodyPr/>
        <a:lstStyle/>
        <a:p>
          <a:pPr marL="176213" indent="-176213">
            <a:lnSpc>
              <a:spcPct val="125000"/>
            </a:lnSpc>
            <a:spcBef>
              <a:spcPts val="0"/>
            </a:spcBef>
            <a:spcAft>
              <a:spcPts val="500"/>
            </a:spcAft>
            <a:buFont typeface="Arial" panose="020B0604020202020204" pitchFamily="34" charset="0"/>
            <a:buChar char="•"/>
          </a:pPr>
          <a:r>
            <a:rPr lang="en-US" sz="1000" b="1" u="none" dirty="0">
              <a:latin typeface="Univers Next for HSBC Light" panose="020B0403030202020203" pitchFamily="34" charset="0"/>
            </a:rPr>
            <a:t>Name</a:t>
          </a:r>
          <a:r>
            <a:rPr lang="en-US" sz="1000" u="none" dirty="0">
              <a:latin typeface="Univers Next for HSBC Light" panose="020B0403030202020203" pitchFamily="34" charset="0"/>
            </a:rPr>
            <a:t>: </a:t>
          </a:r>
          <a:r>
            <a:rPr lang="en-GB" sz="1000" u="none" dirty="0">
              <a:latin typeface="Univers Next for HSBC Light" panose="020B0403030202020203" pitchFamily="34" charset="0"/>
            </a:rPr>
            <a:t>AMH Core WPB Mortgage Balance Sheet Projection Model </a:t>
          </a:r>
          <a:endParaRPr lang="en-US" sz="1000" u="none" dirty="0">
            <a:latin typeface="Univers Next for HSBC Light" panose="020B0403030202020203" pitchFamily="34" charset="0"/>
          </a:endParaRPr>
        </a:p>
      </dgm:t>
    </dgm:pt>
    <dgm:pt modelId="{2E74D90A-E690-45DF-8381-4B09026FDC00}" type="parTrans" cxnId="{43CBE8D1-6BFB-4AC8-A1D4-152C97F8BA19}">
      <dgm:prSet/>
      <dgm:spPr/>
      <dgm:t>
        <a:bodyPr/>
        <a:lstStyle/>
        <a:p>
          <a:endParaRPr lang="en-US">
            <a:latin typeface="Univers Next for HSBC Light" panose="020B0403030202020203" pitchFamily="34" charset="0"/>
          </a:endParaRPr>
        </a:p>
      </dgm:t>
    </dgm:pt>
    <dgm:pt modelId="{05A07551-8C51-4057-8B7B-E001FC868CE7}" type="sibTrans" cxnId="{43CBE8D1-6BFB-4AC8-A1D4-152C97F8BA19}">
      <dgm:prSet/>
      <dgm:spPr/>
      <dgm:t>
        <a:bodyPr/>
        <a:lstStyle/>
        <a:p>
          <a:endParaRPr lang="en-US">
            <a:latin typeface="Univers Next for HSBC Light" panose="020B0403030202020203" pitchFamily="34" charset="0"/>
          </a:endParaRPr>
        </a:p>
      </dgm:t>
    </dgm:pt>
    <dgm:pt modelId="{78B38ADF-EB74-4B64-9C05-322E4F4DF94B}">
      <dgm:prSet custT="1"/>
      <dgm:spPr/>
      <dgm:t>
        <a:bodyPr/>
        <a:lstStyle/>
        <a:p>
          <a:pPr marL="176213" indent="-176213">
            <a:lnSpc>
              <a:spcPct val="125000"/>
            </a:lnSpc>
            <a:spcBef>
              <a:spcPts val="0"/>
            </a:spcBef>
            <a:spcAft>
              <a:spcPts val="500"/>
            </a:spcAft>
            <a:buFont typeface="Arial" panose="020B0604020202020204" pitchFamily="34" charset="0"/>
            <a:buChar char="•"/>
          </a:pPr>
          <a:r>
            <a:rPr lang="en-US" sz="1000" b="1" u="none" dirty="0">
              <a:latin typeface="Univers Next for HSBC Light" panose="020B0403030202020203" pitchFamily="34" charset="0"/>
            </a:rPr>
            <a:t>Purpose</a:t>
          </a:r>
          <a:r>
            <a:rPr lang="en-US" sz="1000" u="none" dirty="0">
              <a:latin typeface="Univers Next for HSBC Light" panose="020B0403030202020203" pitchFamily="34" charset="0"/>
            </a:rPr>
            <a:t>: </a:t>
          </a:r>
          <a:r>
            <a:rPr lang="pl-PL" sz="1000" u="none" dirty="0">
              <a:latin typeface="Univers Next for HSBC Light" panose="020B0403030202020203" pitchFamily="34" charset="0"/>
            </a:rPr>
            <a:t>To</a:t>
          </a:r>
          <a:r>
            <a:rPr lang="en-GB" sz="1000" u="none" dirty="0">
              <a:latin typeface="Univers Next for HSBC Light" panose="020B0403030202020203" pitchFamily="34" charset="0"/>
            </a:rPr>
            <a:t> estimate future monthly end of period balance volume of </a:t>
          </a:r>
          <a:r>
            <a:rPr lang="pl-PL" sz="1000" u="none" dirty="0">
              <a:latin typeface="Univers Next for HSBC Light" panose="020B0403030202020203" pitchFamily="34" charset="0"/>
            </a:rPr>
            <a:t>HSBC China</a:t>
          </a:r>
          <a:r>
            <a:rPr lang="en-GB" sz="1000" u="none" dirty="0">
              <a:latin typeface="Univers Next for HSBC Light" panose="020B0403030202020203" pitchFamily="34" charset="0"/>
            </a:rPr>
            <a:t> mortgage portfolio in the 5-year forecasting horizon.</a:t>
          </a:r>
          <a:endParaRPr lang="en-US" sz="1000" u="none" dirty="0">
            <a:latin typeface="Univers Next for HSBC Light" panose="020B0403030202020203" pitchFamily="34" charset="0"/>
          </a:endParaRPr>
        </a:p>
      </dgm:t>
    </dgm:pt>
    <dgm:pt modelId="{E02BDDF7-0882-4969-A3FD-6B1EC1DF7559}" type="parTrans" cxnId="{213327C6-48AD-41B7-93B4-33253B622C7F}">
      <dgm:prSet/>
      <dgm:spPr/>
      <dgm:t>
        <a:bodyPr/>
        <a:lstStyle/>
        <a:p>
          <a:endParaRPr lang="en-US">
            <a:latin typeface="Univers Next for HSBC Light" panose="020B0403030202020203" pitchFamily="34" charset="0"/>
          </a:endParaRPr>
        </a:p>
      </dgm:t>
    </dgm:pt>
    <dgm:pt modelId="{AB5B8858-B04E-4340-B3D2-888404DB19A8}" type="sibTrans" cxnId="{213327C6-48AD-41B7-93B4-33253B622C7F}">
      <dgm:prSet/>
      <dgm:spPr/>
      <dgm:t>
        <a:bodyPr/>
        <a:lstStyle/>
        <a:p>
          <a:endParaRPr lang="en-US">
            <a:latin typeface="Univers Next for HSBC Light" panose="020B0403030202020203" pitchFamily="34" charset="0"/>
          </a:endParaRPr>
        </a:p>
      </dgm:t>
    </dgm:pt>
    <dgm:pt modelId="{28C942A5-89E6-45D9-8982-23304BFA9CDB}">
      <dgm:prSet custT="1"/>
      <dgm:spPr/>
      <dgm:t>
        <a:bodyPr/>
        <a:lstStyle/>
        <a:p>
          <a:pPr marL="57150" indent="0">
            <a:lnSpc>
              <a:spcPct val="90000"/>
            </a:lnSpc>
            <a:spcBef>
              <a:spcPct val="0"/>
            </a:spcBef>
            <a:spcAft>
              <a:spcPct val="15000"/>
            </a:spcAft>
            <a:buFont typeface="Arial" panose="020B0604020202020204" pitchFamily="34" charset="0"/>
            <a:buChar char="•"/>
          </a:pPr>
          <a:endParaRPr lang="en-US" sz="1000" u="none" dirty="0">
            <a:latin typeface="Univers Next for HSBC Light" panose="020B0403030202020203" pitchFamily="34" charset="0"/>
          </a:endParaRPr>
        </a:p>
      </dgm:t>
    </dgm:pt>
    <dgm:pt modelId="{38709569-B758-4B3B-B266-5FA1308EA2CF}" type="parTrans" cxnId="{0AFF709E-3C90-4B69-9FA7-3B9FFDB7D189}">
      <dgm:prSet/>
      <dgm:spPr/>
      <dgm:t>
        <a:bodyPr/>
        <a:lstStyle/>
        <a:p>
          <a:endParaRPr lang="en-GB"/>
        </a:p>
      </dgm:t>
    </dgm:pt>
    <dgm:pt modelId="{50D2B662-AE2D-45E1-A1DE-14D723971FD4}" type="sibTrans" cxnId="{0AFF709E-3C90-4B69-9FA7-3B9FFDB7D189}">
      <dgm:prSet/>
      <dgm:spPr/>
      <dgm:t>
        <a:bodyPr/>
        <a:lstStyle/>
        <a:p>
          <a:endParaRPr lang="en-GB"/>
        </a:p>
      </dgm:t>
    </dgm:pt>
    <dgm:pt modelId="{F6FC04CF-AED8-4294-97EE-118D1508B5BB}">
      <dgm:prSet custT="1"/>
      <dgm:spPr/>
      <dgm:t>
        <a:bodyPr/>
        <a:lstStyle/>
        <a:p>
          <a:pPr marL="176213" indent="-176213">
            <a:lnSpc>
              <a:spcPct val="125000"/>
            </a:lnSpc>
            <a:spcBef>
              <a:spcPts val="0"/>
            </a:spcBef>
            <a:spcAft>
              <a:spcPts val="500"/>
            </a:spcAft>
            <a:buFont typeface="Arial" panose="020B0604020202020204" pitchFamily="34" charset="0"/>
            <a:buChar char="•"/>
          </a:pPr>
          <a:r>
            <a:rPr lang="en-US" sz="1000" b="1" u="none" dirty="0">
              <a:latin typeface="Univers Next for HSBC Light" panose="020B0403030202020203" pitchFamily="34" charset="0"/>
            </a:rPr>
            <a:t>Model methodology</a:t>
          </a:r>
          <a:r>
            <a:rPr lang="en-US" sz="1000" u="none" dirty="0">
              <a:latin typeface="Univers Next for HSBC Light" panose="020B0403030202020203" pitchFamily="34" charset="0"/>
            </a:rPr>
            <a:t>: </a:t>
          </a:r>
          <a:r>
            <a:rPr lang="en-GB" sz="1000" u="none" dirty="0">
              <a:latin typeface="Univers Next for HSBC Light" panose="020B0403030202020203" pitchFamily="34" charset="0"/>
            </a:rPr>
            <a:t>The balance level is driven by the two modelled components – drawdowns and attrition, and the actual data – the </a:t>
          </a:r>
          <a:r>
            <a:rPr lang="pl-PL" sz="1000" u="none" dirty="0">
              <a:latin typeface="Univers Next for HSBC Light" panose="020B0403030202020203" pitchFamily="34" charset="0"/>
            </a:rPr>
            <a:t>T0</a:t>
          </a:r>
          <a:r>
            <a:rPr lang="en-GB" sz="1000" u="none" dirty="0">
              <a:latin typeface="Univers Next for HSBC Light" panose="020B0403030202020203" pitchFamily="34" charset="0"/>
            </a:rPr>
            <a:t> balance</a:t>
          </a:r>
          <a:r>
            <a:rPr lang="pl-PL" sz="1000" u="none" dirty="0">
              <a:latin typeface="Univers Next for HSBC Light" panose="020B0403030202020203" pitchFamily="34" charset="0"/>
            </a:rPr>
            <a:t> and macroeconomic data (Real Gross Domestic Product, House Price Index)</a:t>
          </a:r>
          <a:r>
            <a:rPr lang="en-GB" sz="1000" u="none" dirty="0">
              <a:latin typeface="Univers Next for HSBC Light" panose="020B0403030202020203" pitchFamily="34" charset="0"/>
            </a:rPr>
            <a:t> serving as a model input. The methodology followed is statistical – linear regression used for drawdown estimation, and analytical – 12-month average used for attrition estimation. </a:t>
          </a:r>
          <a:endParaRPr lang="en-US" sz="1000" u="none" dirty="0">
            <a:latin typeface="Univers Next for HSBC Light" panose="020B0403030202020203" pitchFamily="34" charset="0"/>
          </a:endParaRPr>
        </a:p>
      </dgm:t>
    </dgm:pt>
    <dgm:pt modelId="{44130FAB-78B5-474B-94A7-221B4895BFC0}" type="parTrans" cxnId="{A821C05E-E678-408A-99DA-0E16FD0B6FD0}">
      <dgm:prSet/>
      <dgm:spPr/>
      <dgm:t>
        <a:bodyPr/>
        <a:lstStyle/>
        <a:p>
          <a:endParaRPr lang="en-GB"/>
        </a:p>
      </dgm:t>
    </dgm:pt>
    <dgm:pt modelId="{EA5160F6-2F5E-426D-9D58-749DBF617028}" type="sibTrans" cxnId="{A821C05E-E678-408A-99DA-0E16FD0B6FD0}">
      <dgm:prSet/>
      <dgm:spPr/>
      <dgm:t>
        <a:bodyPr/>
        <a:lstStyle/>
        <a:p>
          <a:endParaRPr lang="en-GB"/>
        </a:p>
      </dgm:t>
    </dgm:pt>
    <dgm:pt modelId="{019B798E-4236-46AD-9EE4-F8497EBA5D56}">
      <dgm:prSet custT="1"/>
      <dgm:spPr/>
      <dgm:t>
        <a:bodyPr/>
        <a:lstStyle/>
        <a:p>
          <a:pPr marL="176213" indent="-176213">
            <a:lnSpc>
              <a:spcPct val="125000"/>
            </a:lnSpc>
            <a:spcBef>
              <a:spcPts val="0"/>
            </a:spcBef>
            <a:spcAft>
              <a:spcPts val="500"/>
            </a:spcAft>
            <a:buFont typeface="Arial" panose="020B0604020202020204" pitchFamily="34" charset="0"/>
            <a:buChar char="•"/>
          </a:pPr>
          <a:r>
            <a:rPr lang="pl-PL" sz="1000" b="1" u="none" dirty="0">
              <a:latin typeface="Univers Next for HSBC Light" panose="020B0403030202020203" pitchFamily="34" charset="0"/>
            </a:rPr>
            <a:t>Issues: </a:t>
          </a:r>
          <a:r>
            <a:rPr lang="en-GB" sz="1000" u="none" dirty="0">
              <a:latin typeface="Univers Next for HSBC Light" panose="020B0403030202020203" pitchFamily="34" charset="0"/>
            </a:rPr>
            <a:t>Real GDP shows historical non-stationarity generating artificial trends on dependent variables</a:t>
          </a:r>
          <a:r>
            <a:rPr lang="pl-PL" sz="1000" u="none" dirty="0">
              <a:latin typeface="Univers Next for HSBC Light" panose="020B0403030202020203" pitchFamily="34" charset="0"/>
            </a:rPr>
            <a:t>.</a:t>
          </a:r>
          <a:endParaRPr lang="en-US" sz="1000" u="none" dirty="0">
            <a:latin typeface="Univers Next for HSBC Light" panose="020B0403030202020203" pitchFamily="34" charset="0"/>
          </a:endParaRPr>
        </a:p>
      </dgm:t>
    </dgm:pt>
    <dgm:pt modelId="{D22825D1-CC93-422B-BE77-6E0F3B00F2BA}" type="parTrans" cxnId="{093B7D43-EB3F-4E48-840A-7F04CE93494F}">
      <dgm:prSet/>
      <dgm:spPr/>
      <dgm:t>
        <a:bodyPr/>
        <a:lstStyle/>
        <a:p>
          <a:endParaRPr lang="en-GB"/>
        </a:p>
      </dgm:t>
    </dgm:pt>
    <dgm:pt modelId="{824C41AE-ABD8-4513-A9C7-DA34122A3B0B}" type="sibTrans" cxnId="{093B7D43-EB3F-4E48-840A-7F04CE93494F}">
      <dgm:prSet/>
      <dgm:spPr/>
      <dgm:t>
        <a:bodyPr/>
        <a:lstStyle/>
        <a:p>
          <a:endParaRPr lang="en-GB"/>
        </a:p>
      </dgm:t>
    </dgm:pt>
    <dgm:pt modelId="{CC87F385-3D52-413A-AD8E-3A68E672B959}" type="pres">
      <dgm:prSet presAssocID="{3F4F272C-EE6E-455B-BD12-2ED7594C4970}" presName="linear" presStyleCnt="0">
        <dgm:presLayoutVars>
          <dgm:dir/>
          <dgm:animLvl val="lvl"/>
          <dgm:resizeHandles val="exact"/>
        </dgm:presLayoutVars>
      </dgm:prSet>
      <dgm:spPr/>
    </dgm:pt>
    <dgm:pt modelId="{3E1B0B37-8297-4A1F-A39C-28022BC29B5B}" type="pres">
      <dgm:prSet presAssocID="{2C7E54F6-F787-4E45-99A6-43D231FF5646}" presName="parentLin" presStyleCnt="0"/>
      <dgm:spPr/>
    </dgm:pt>
    <dgm:pt modelId="{EF3F23F0-9CF7-4AD0-B14B-93B13FFE7D13}" type="pres">
      <dgm:prSet presAssocID="{2C7E54F6-F787-4E45-99A6-43D231FF5646}" presName="parentLeftMargin" presStyleLbl="node1" presStyleIdx="0" presStyleCnt="1" custScaleY="37478" custLinFactNeighborX="-88235" custLinFactNeighborY="-24069"/>
      <dgm:spPr/>
    </dgm:pt>
    <dgm:pt modelId="{98609B59-76B8-40E6-8385-E38A028685F9}" type="pres">
      <dgm:prSet presAssocID="{2C7E54F6-F787-4E45-99A6-43D231FF5646}" presName="parentText" presStyleLbl="node1" presStyleIdx="0" presStyleCnt="1" custScaleY="243829" custLinFactY="-48600" custLinFactNeighborX="-82763" custLinFactNeighborY="-100000">
        <dgm:presLayoutVars>
          <dgm:chMax val="0"/>
          <dgm:bulletEnabled val="1"/>
        </dgm:presLayoutVars>
      </dgm:prSet>
      <dgm:spPr/>
    </dgm:pt>
    <dgm:pt modelId="{263949F4-12F0-4377-A09C-8E734B7CA207}" type="pres">
      <dgm:prSet presAssocID="{2C7E54F6-F787-4E45-99A6-43D231FF5646}" presName="negativeSpace" presStyleCnt="0"/>
      <dgm:spPr/>
    </dgm:pt>
    <dgm:pt modelId="{FD66C120-2691-459C-B0E5-88B8CAF02E18}" type="pres">
      <dgm:prSet presAssocID="{2C7E54F6-F787-4E45-99A6-43D231FF5646}" presName="childText" presStyleLbl="conFgAcc1" presStyleIdx="0" presStyleCnt="1" custScaleX="98577" custScaleY="111241" custLinFactY="-1091" custLinFactNeighborX="1899" custLinFactNeighborY="-100000">
        <dgm:presLayoutVars>
          <dgm:bulletEnabled val="1"/>
        </dgm:presLayoutVars>
      </dgm:prSet>
      <dgm:spPr/>
    </dgm:pt>
  </dgm:ptLst>
  <dgm:cxnLst>
    <dgm:cxn modelId="{55C5971A-4A0E-4321-A785-ED6B96B36C53}" type="presOf" srcId="{2C7E54F6-F787-4E45-99A6-43D231FF5646}" destId="{EF3F23F0-9CF7-4AD0-B14B-93B13FFE7D13}" srcOrd="0" destOrd="0" presId="urn:microsoft.com/office/officeart/2005/8/layout/list1"/>
    <dgm:cxn modelId="{A821C05E-E678-408A-99DA-0E16FD0B6FD0}" srcId="{2C7E54F6-F787-4E45-99A6-43D231FF5646}" destId="{F6FC04CF-AED8-4294-97EE-118D1508B5BB}" srcOrd="2" destOrd="0" parTransId="{44130FAB-78B5-474B-94A7-221B4895BFC0}" sibTransId="{EA5160F6-2F5E-426D-9D58-749DBF617028}"/>
    <dgm:cxn modelId="{093B7D43-EB3F-4E48-840A-7F04CE93494F}" srcId="{2C7E54F6-F787-4E45-99A6-43D231FF5646}" destId="{019B798E-4236-46AD-9EE4-F8497EBA5D56}" srcOrd="3" destOrd="0" parTransId="{D22825D1-CC93-422B-BE77-6E0F3B00F2BA}" sibTransId="{824C41AE-ABD8-4513-A9C7-DA34122A3B0B}"/>
    <dgm:cxn modelId="{5B9CCF79-121C-4C01-AB9D-D26C31E4D0F4}" srcId="{3F4F272C-EE6E-455B-BD12-2ED7594C4970}" destId="{2C7E54F6-F787-4E45-99A6-43D231FF5646}" srcOrd="0" destOrd="0" parTransId="{C78B1EBA-B376-4E64-B43F-70AC145A44B7}" sibTransId="{50A9E42B-767E-47C1-B6DD-893B869CB99A}"/>
    <dgm:cxn modelId="{61341E8D-03C7-4179-AC13-F133F3A2C17C}" type="presOf" srcId="{019B798E-4236-46AD-9EE4-F8497EBA5D56}" destId="{FD66C120-2691-459C-B0E5-88B8CAF02E18}" srcOrd="0" destOrd="3" presId="urn:microsoft.com/office/officeart/2005/8/layout/list1"/>
    <dgm:cxn modelId="{0AFF709E-3C90-4B69-9FA7-3B9FFDB7D189}" srcId="{2C7E54F6-F787-4E45-99A6-43D231FF5646}" destId="{28C942A5-89E6-45D9-8982-23304BFA9CDB}" srcOrd="4" destOrd="0" parTransId="{38709569-B758-4B3B-B266-5FA1308EA2CF}" sibTransId="{50D2B662-AE2D-45E1-A1DE-14D723971FD4}"/>
    <dgm:cxn modelId="{F40644A4-8AA0-4E81-94CE-2F104223FF67}" type="presOf" srcId="{2C7E54F6-F787-4E45-99A6-43D231FF5646}" destId="{98609B59-76B8-40E6-8385-E38A028685F9}" srcOrd="1" destOrd="0" presId="urn:microsoft.com/office/officeart/2005/8/layout/list1"/>
    <dgm:cxn modelId="{F56193C4-E0DA-4FA5-97E0-9001D21989F1}" type="presOf" srcId="{F6FC04CF-AED8-4294-97EE-118D1508B5BB}" destId="{FD66C120-2691-459C-B0E5-88B8CAF02E18}" srcOrd="0" destOrd="2" presId="urn:microsoft.com/office/officeart/2005/8/layout/list1"/>
    <dgm:cxn modelId="{213327C6-48AD-41B7-93B4-33253B622C7F}" srcId="{2C7E54F6-F787-4E45-99A6-43D231FF5646}" destId="{78B38ADF-EB74-4B64-9C05-322E4F4DF94B}" srcOrd="1" destOrd="0" parTransId="{E02BDDF7-0882-4969-A3FD-6B1EC1DF7559}" sibTransId="{AB5B8858-B04E-4340-B3D2-888404DB19A8}"/>
    <dgm:cxn modelId="{43CBE8D1-6BFB-4AC8-A1D4-152C97F8BA19}" srcId="{2C7E54F6-F787-4E45-99A6-43D231FF5646}" destId="{BAFDCF6E-8A73-4647-BBF2-10DEA559A6F5}" srcOrd="0" destOrd="0" parTransId="{2E74D90A-E690-45DF-8381-4B09026FDC00}" sibTransId="{05A07551-8C51-4057-8B7B-E001FC868CE7}"/>
    <dgm:cxn modelId="{ACFF40DD-C37B-43F7-B7E7-2C5FBA795512}" type="presOf" srcId="{3F4F272C-EE6E-455B-BD12-2ED7594C4970}" destId="{CC87F385-3D52-413A-AD8E-3A68E672B959}" srcOrd="0" destOrd="0" presId="urn:microsoft.com/office/officeart/2005/8/layout/list1"/>
    <dgm:cxn modelId="{B505B7ED-CC76-467D-B961-9F6B30CCBD61}" type="presOf" srcId="{78B38ADF-EB74-4B64-9C05-322E4F4DF94B}" destId="{FD66C120-2691-459C-B0E5-88B8CAF02E18}" srcOrd="0" destOrd="1" presId="urn:microsoft.com/office/officeart/2005/8/layout/list1"/>
    <dgm:cxn modelId="{073326F0-67D4-4DD0-9BB3-EA0760F6FB9F}" type="presOf" srcId="{BAFDCF6E-8A73-4647-BBF2-10DEA559A6F5}" destId="{FD66C120-2691-459C-B0E5-88B8CAF02E18}" srcOrd="0" destOrd="0" presId="urn:microsoft.com/office/officeart/2005/8/layout/list1"/>
    <dgm:cxn modelId="{7725FAF3-1561-4C82-87BF-7F6A78A0F0C0}" type="presOf" srcId="{28C942A5-89E6-45D9-8982-23304BFA9CDB}" destId="{FD66C120-2691-459C-B0E5-88B8CAF02E18}" srcOrd="0" destOrd="4" presId="urn:microsoft.com/office/officeart/2005/8/layout/list1"/>
    <dgm:cxn modelId="{7ACEAE3C-58F3-4E92-BB26-B9E412950085}" type="presParOf" srcId="{CC87F385-3D52-413A-AD8E-3A68E672B959}" destId="{3E1B0B37-8297-4A1F-A39C-28022BC29B5B}" srcOrd="0" destOrd="0" presId="urn:microsoft.com/office/officeart/2005/8/layout/list1"/>
    <dgm:cxn modelId="{7A055BE8-14FF-4E9F-8172-B4CF7111DAC8}" type="presParOf" srcId="{3E1B0B37-8297-4A1F-A39C-28022BC29B5B}" destId="{EF3F23F0-9CF7-4AD0-B14B-93B13FFE7D13}" srcOrd="0" destOrd="0" presId="urn:microsoft.com/office/officeart/2005/8/layout/list1"/>
    <dgm:cxn modelId="{05B82B58-78DA-4765-ADAF-91031F12C99B}" type="presParOf" srcId="{3E1B0B37-8297-4A1F-A39C-28022BC29B5B}" destId="{98609B59-76B8-40E6-8385-E38A028685F9}" srcOrd="1" destOrd="0" presId="urn:microsoft.com/office/officeart/2005/8/layout/list1"/>
    <dgm:cxn modelId="{AD39B1CF-EE8A-480B-B941-C5A66E28A0FC}" type="presParOf" srcId="{CC87F385-3D52-413A-AD8E-3A68E672B959}" destId="{263949F4-12F0-4377-A09C-8E734B7CA207}" srcOrd="1" destOrd="0" presId="urn:microsoft.com/office/officeart/2005/8/layout/list1"/>
    <dgm:cxn modelId="{5A0E1903-90CE-41A9-90F5-578F52A66FD3}" type="presParOf" srcId="{CC87F385-3D52-413A-AD8E-3A68E672B959}" destId="{FD66C120-2691-459C-B0E5-88B8CAF02E1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F272C-EE6E-455B-BD12-2ED7594C49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E38EDE9-6CA1-4B57-A45B-417065BEFB19}">
      <dgm:prSet phldrT="[Text]" custT="1"/>
      <dgm:spPr/>
      <dgm:t>
        <a:bodyPr/>
        <a:lstStyle/>
        <a:p>
          <a:r>
            <a:rPr lang="en-US" sz="1200" dirty="0"/>
            <a:t>Products and Services</a:t>
          </a:r>
        </a:p>
      </dgm:t>
    </dgm:pt>
    <dgm:pt modelId="{1ECB813C-325A-4702-B33C-A469C1C6AF21}" type="parTrans" cxnId="{ACE0992E-B07F-471A-8138-48E9559A753A}">
      <dgm:prSet/>
      <dgm:spPr/>
      <dgm:t>
        <a:bodyPr/>
        <a:lstStyle/>
        <a:p>
          <a:endParaRPr lang="en-US"/>
        </a:p>
      </dgm:t>
    </dgm:pt>
    <dgm:pt modelId="{3A2EE6A3-3378-458A-A7F8-95499F8981C7}" type="sibTrans" cxnId="{ACE0992E-B07F-471A-8138-48E9559A753A}">
      <dgm:prSet/>
      <dgm:spPr/>
      <dgm:t>
        <a:bodyPr/>
        <a:lstStyle/>
        <a:p>
          <a:endParaRPr lang="en-US"/>
        </a:p>
      </dgm:t>
    </dgm:pt>
    <dgm:pt modelId="{1D8E95FE-C97A-4322-902B-C9EFE94F83EF}">
      <dgm:prSet phldrT="[Text]" custT="1"/>
      <dgm:spPr/>
      <dgm:t>
        <a:bodyPr/>
        <a:lstStyle/>
        <a:p>
          <a:pPr marL="114300" lvl="1" indent="0" algn="l" defTabSz="622300">
            <a:lnSpc>
              <a:spcPct val="90000"/>
            </a:lnSpc>
            <a:spcBef>
              <a:spcPct val="0"/>
            </a:spcBef>
            <a:spcAft>
              <a:spcPct val="15000"/>
            </a:spcAft>
            <a:buNone/>
          </a:pPr>
          <a:r>
            <a:rPr lang="en-US" sz="1200" b="0" dirty="0">
              <a:latin typeface="Univers Next for HSBC Light" panose="020B0403030202020203" pitchFamily="34" charset="0"/>
            </a:rPr>
            <a:t>From </a:t>
          </a:r>
          <a:r>
            <a:rPr lang="en-US" sz="1200" b="1" dirty="0">
              <a:solidFill>
                <a:srgbClr val="00B050"/>
              </a:solidFill>
              <a:latin typeface="Univers Next for HSBC Light" panose="020B0403030202020203" pitchFamily="34" charset="0"/>
            </a:rPr>
            <a:t>Balance</a:t>
          </a:r>
          <a:r>
            <a:rPr lang="en-US" sz="1200" b="0" dirty="0">
              <a:latin typeface="Univers Next for HSBC Light" panose="020B0403030202020203" pitchFamily="34" charset="0"/>
            </a:rPr>
            <a:t> perspective, main products consist of</a:t>
          </a:r>
          <a:r>
            <a:rPr lang="en-US" sz="1200" dirty="0">
              <a:latin typeface="Univers Next for HSBC Light" panose="020B0403030202020203" pitchFamily="34" charset="0"/>
            </a:rPr>
            <a:t> </a:t>
          </a:r>
          <a:r>
            <a:rPr lang="en-US" sz="1200" b="1" dirty="0">
              <a:latin typeface="Univers Next for HSBC Light" panose="020B0403030202020203" pitchFamily="34" charset="0"/>
            </a:rPr>
            <a:t>C</a:t>
          </a:r>
          <a:r>
            <a:rPr lang="en-US" sz="1200" b="1" i="0" u="none" strike="noStrike" dirty="0">
              <a:effectLst/>
              <a:latin typeface="Univers Next for HSBC Light" panose="020B0403030202020203" pitchFamily="34" charset="0"/>
            </a:rPr>
            <a:t>ommercial and industrial (C&amp;I)</a:t>
          </a:r>
          <a:r>
            <a:rPr lang="en-US" sz="1200" b="0" i="0" u="none" strike="noStrike" dirty="0">
              <a:effectLst/>
              <a:latin typeface="Univers Next for HSBC Light" panose="020B0403030202020203" pitchFamily="34" charset="0"/>
            </a:rPr>
            <a:t> Loans</a:t>
          </a:r>
          <a:r>
            <a:rPr lang="en-US" sz="1200" b="0" dirty="0">
              <a:latin typeface="Univers Next for HSBC Light" panose="020B0403030202020203" pitchFamily="34" charset="0"/>
            </a:rPr>
            <a:t>, </a:t>
          </a:r>
          <a:r>
            <a:rPr lang="en-US" sz="1200" b="1" dirty="0">
              <a:latin typeface="Univers Next for HSBC Light" panose="020B0403030202020203" pitchFamily="34" charset="0"/>
            </a:rPr>
            <a:t>Commercial Real Estate (CRE)</a:t>
          </a:r>
          <a:r>
            <a:rPr lang="en-US" sz="1200" b="0" dirty="0">
              <a:latin typeface="Univers Next for HSBC Light" panose="020B0403030202020203" pitchFamily="34" charset="0"/>
            </a:rPr>
            <a:t> Loans, and </a:t>
          </a:r>
          <a:r>
            <a:rPr lang="en-US" sz="1200" b="1" dirty="0">
              <a:latin typeface="Univers Next for HSBC Light" panose="020B0403030202020203" pitchFamily="34" charset="0"/>
            </a:rPr>
            <a:t>Wealth and Personal Banking (WPB) Mortgages</a:t>
          </a:r>
          <a:r>
            <a:rPr lang="en-US" sz="1200" b="0" dirty="0">
              <a:latin typeface="Univers Next for HSBC Light" panose="020B0403030202020203" pitchFamily="34" charset="0"/>
            </a:rPr>
            <a:t>.</a:t>
          </a:r>
          <a:endParaRPr lang="en-US" sz="1200" kern="1200" dirty="0">
            <a:latin typeface="Univers Next for HSBC Light" panose="020B0403030202020203" pitchFamily="34" charset="0"/>
          </a:endParaRPr>
        </a:p>
      </dgm:t>
    </dgm:pt>
    <dgm:pt modelId="{B0A548EA-78BA-4D8F-96A4-71CA24AAE5EB}" type="parTrans" cxnId="{E5576DAE-4867-49B4-9716-81166CFF6CB2}">
      <dgm:prSet/>
      <dgm:spPr/>
      <dgm:t>
        <a:bodyPr/>
        <a:lstStyle/>
        <a:p>
          <a:endParaRPr lang="en-US"/>
        </a:p>
      </dgm:t>
    </dgm:pt>
    <dgm:pt modelId="{F25AF1EF-70A8-43D5-9133-C37A4767EA35}" type="sibTrans" cxnId="{E5576DAE-4867-49B4-9716-81166CFF6CB2}">
      <dgm:prSet/>
      <dgm:spPr/>
      <dgm:t>
        <a:bodyPr/>
        <a:lstStyle/>
        <a:p>
          <a:endParaRPr lang="en-US"/>
        </a:p>
      </dgm:t>
    </dgm:pt>
    <dgm:pt modelId="{9FA91C23-E598-45A3-BAB4-66CC64C44B72}">
      <dgm:prSet custT="1"/>
      <dgm:spPr/>
      <dgm:t>
        <a:bodyPr/>
        <a:lstStyle/>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dirty="0">
              <a:latin typeface="Univers Next for HSBC Light" panose="020B0403030202020203" pitchFamily="34" charset="0"/>
            </a:rPr>
            <a:t>C&amp;I Loans </a:t>
          </a:r>
          <a:r>
            <a:rPr lang="en-US" sz="1200" b="0" dirty="0">
              <a:latin typeface="Univers Next for HSBC Light" panose="020B0403030202020203" pitchFamily="34" charset="0"/>
            </a:rPr>
            <a:t>are the largest exposure. They are loans that are provided to business to support their business operations, expansions, inventory managements and others, such as Corporate Loans.</a:t>
          </a:r>
          <a:endParaRPr lang="en-US" sz="1200" dirty="0">
            <a:latin typeface="Univers Next for HSBC Light" panose="020B0403030202020203" pitchFamily="34" charset="0"/>
          </a:endParaRPr>
        </a:p>
      </dgm:t>
    </dgm:pt>
    <dgm:pt modelId="{D1852F92-6875-4E8E-963F-9167BF4E8D9C}" type="parTrans" cxnId="{BC6F078B-C2E6-4FA9-A79C-431B4DE722DC}">
      <dgm:prSet/>
      <dgm:spPr/>
      <dgm:t>
        <a:bodyPr/>
        <a:lstStyle/>
        <a:p>
          <a:endParaRPr lang="en-GB"/>
        </a:p>
      </dgm:t>
    </dgm:pt>
    <dgm:pt modelId="{390B75D9-268A-4304-BA6E-19BE2F570C65}" type="sibTrans" cxnId="{BC6F078B-C2E6-4FA9-A79C-431B4DE722DC}">
      <dgm:prSet/>
      <dgm:spPr/>
      <dgm:t>
        <a:bodyPr/>
        <a:lstStyle/>
        <a:p>
          <a:endParaRPr lang="en-GB"/>
        </a:p>
      </dgm:t>
    </dgm:pt>
    <dgm:pt modelId="{457C101E-FFE5-4BC8-91FE-0C59B236FF2C}">
      <dgm:prSet custT="1"/>
      <dgm:spPr/>
      <dgm:t>
        <a:bodyPr/>
        <a:lstStyle/>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dirty="0">
              <a:latin typeface="Univers Next for HSBC Light" panose="020B0403030202020203" pitchFamily="34" charset="0"/>
            </a:rPr>
            <a:t>CRE Loans </a:t>
          </a:r>
          <a:r>
            <a:rPr lang="en-US" sz="1200" b="0" dirty="0">
              <a:latin typeface="Univers Next for HSBC Light" panose="020B0403030202020203" pitchFamily="34" charset="0"/>
            </a:rPr>
            <a:t>are loans that specifically designed to fund the purchase, refinancing, or development of commercial properties. These loans are typically used by businesses, investors, and developers to acquire or maintain income-generating properties. </a:t>
          </a:r>
        </a:p>
      </dgm:t>
    </dgm:pt>
    <dgm:pt modelId="{916185CA-100A-4A00-BE58-7C01C82A8E9F}" type="parTrans" cxnId="{30309D2B-19B4-47BE-AD4D-1F4B73D12388}">
      <dgm:prSet/>
      <dgm:spPr/>
      <dgm:t>
        <a:bodyPr/>
        <a:lstStyle/>
        <a:p>
          <a:endParaRPr lang="en-GB"/>
        </a:p>
      </dgm:t>
    </dgm:pt>
    <dgm:pt modelId="{48B066B3-412B-496C-8441-686D4DBA4C53}" type="sibTrans" cxnId="{30309D2B-19B4-47BE-AD4D-1F4B73D12388}">
      <dgm:prSet/>
      <dgm:spPr/>
      <dgm:t>
        <a:bodyPr/>
        <a:lstStyle/>
        <a:p>
          <a:endParaRPr lang="en-GB"/>
        </a:p>
      </dgm:t>
    </dgm:pt>
    <dgm:pt modelId="{9DBC6EE5-C26A-4E48-A79B-FDDAA1E56956}">
      <dgm:prSet custT="1"/>
      <dgm:spPr/>
      <dgm:t>
        <a:bodyPr/>
        <a:lstStyle/>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dirty="0">
              <a:latin typeface="Univers Next for HSBC Light" panose="020B0403030202020203" pitchFamily="34" charset="0"/>
            </a:rPr>
            <a:t>WPB </a:t>
          </a:r>
          <a:r>
            <a:rPr lang="pl-PL" sz="1200" b="1" u="none" dirty="0">
              <a:latin typeface="Univers Next for HSBC Light" panose="020B0403030202020203" pitchFamily="34" charset="0"/>
            </a:rPr>
            <a:t>Mortgages</a:t>
          </a:r>
          <a:r>
            <a:rPr lang="en-US" sz="1200" b="1" u="none" dirty="0">
              <a:latin typeface="Univers Next for HSBC Light" panose="020B0403030202020203" pitchFamily="34" charset="0"/>
            </a:rPr>
            <a:t> </a:t>
          </a:r>
          <a:r>
            <a:rPr lang="en-US" sz="1200" b="0" dirty="0">
              <a:latin typeface="Univers Next for HSBC Light" panose="020B0403030202020203" pitchFamily="34" charset="0"/>
            </a:rPr>
            <a:t>offers products to globally mobile, mass affluent individuals</a:t>
          </a:r>
          <a:r>
            <a:rPr lang="pl-PL" sz="1200" b="0" dirty="0">
              <a:latin typeface="Univers Next for HSBC Light" panose="020B0403030202020203" pitchFamily="34" charset="0"/>
            </a:rPr>
            <a:t>.</a:t>
          </a:r>
          <a:endParaRPr lang="en-US" sz="1200" b="0" dirty="0">
            <a:latin typeface="Univers Next for HSBC Light" panose="020B0403030202020203" pitchFamily="34" charset="0"/>
          </a:endParaRPr>
        </a:p>
      </dgm:t>
    </dgm:pt>
    <dgm:pt modelId="{C04ED261-6F97-49CD-B821-CB42B9560A5B}" type="parTrans" cxnId="{FA38BF9E-18C2-4707-80D9-B1510B8C0C2E}">
      <dgm:prSet/>
      <dgm:spPr/>
      <dgm:t>
        <a:bodyPr/>
        <a:lstStyle/>
        <a:p>
          <a:endParaRPr lang="en-GB"/>
        </a:p>
      </dgm:t>
    </dgm:pt>
    <dgm:pt modelId="{B1081D1F-115B-49BF-B411-9EA12B62FA24}" type="sibTrans" cxnId="{FA38BF9E-18C2-4707-80D9-B1510B8C0C2E}">
      <dgm:prSet/>
      <dgm:spPr/>
      <dgm:t>
        <a:bodyPr/>
        <a:lstStyle/>
        <a:p>
          <a:endParaRPr lang="en-GB"/>
        </a:p>
      </dgm:t>
    </dgm:pt>
    <dgm:pt modelId="{1463A734-906F-4672-A3C1-3232B1F829A2}">
      <dgm:prSet custT="1"/>
      <dgm:spPr/>
      <dgm:t>
        <a:bodyPr/>
        <a:lstStyle/>
        <a:p>
          <a:pPr marL="114300" lvl="1" indent="0" algn="l" defTabSz="622300">
            <a:lnSpc>
              <a:spcPct val="90000"/>
            </a:lnSpc>
            <a:spcBef>
              <a:spcPct val="0"/>
            </a:spcBef>
            <a:spcAft>
              <a:spcPct val="15000"/>
            </a:spcAft>
            <a:buNone/>
          </a:pPr>
          <a:r>
            <a:rPr lang="en-US" sz="1200" b="0" dirty="0">
              <a:latin typeface="Univers Next for HSBC Light" panose="020B0403030202020203" pitchFamily="34" charset="0"/>
            </a:rPr>
            <a:t>From </a:t>
          </a:r>
          <a:r>
            <a:rPr lang="en-US" sz="1200" b="1" dirty="0">
              <a:solidFill>
                <a:srgbClr val="00B050"/>
              </a:solidFill>
              <a:latin typeface="Univers Next for HSBC Light" panose="020B0403030202020203" pitchFamily="34" charset="0"/>
            </a:rPr>
            <a:t>NIR</a:t>
          </a:r>
          <a:r>
            <a:rPr lang="en-US" sz="1200" b="0" dirty="0">
              <a:latin typeface="Univers Next for HSBC Light" panose="020B0403030202020203" pitchFamily="34" charset="0"/>
            </a:rPr>
            <a:t> perspective, main services consist of </a:t>
          </a:r>
          <a:r>
            <a:rPr lang="en-US" sz="1200" b="1" dirty="0">
              <a:latin typeface="Univers Next for HSBC Light" panose="020B0403030202020203" pitchFamily="34" charset="0"/>
            </a:rPr>
            <a:t>Investment Banking</a:t>
          </a:r>
          <a:r>
            <a:rPr lang="pl-PL" sz="1200" b="1" dirty="0">
              <a:latin typeface="Univers Next for HSBC Light" panose="020B0403030202020203" pitchFamily="34" charset="0"/>
            </a:rPr>
            <a:t> (IB)</a:t>
          </a:r>
          <a:r>
            <a:rPr lang="en-US" sz="1200" b="1" dirty="0">
              <a:latin typeface="Univers Next for HSBC Light" panose="020B0403030202020203" pitchFamily="34" charset="0"/>
            </a:rPr>
            <a:t> </a:t>
          </a:r>
          <a:r>
            <a:rPr lang="en-US" sz="1200" b="0" dirty="0">
              <a:latin typeface="Univers Next for HSBC Light" panose="020B0403030202020203" pitchFamily="34" charset="0"/>
            </a:rPr>
            <a:t>products and </a:t>
          </a:r>
          <a:r>
            <a:rPr lang="en-US" sz="1200" b="1" dirty="0">
              <a:latin typeface="Univers Next for HSBC Light" panose="020B0403030202020203" pitchFamily="34" charset="0"/>
            </a:rPr>
            <a:t>Treasury Services,</a:t>
          </a:r>
          <a:r>
            <a:rPr lang="en-US" sz="1200" b="0" dirty="0">
              <a:latin typeface="Univers Next for HSBC Light" panose="020B0403030202020203" pitchFamily="34" charset="0"/>
            </a:rPr>
            <a:t> and WPB revenue</a:t>
          </a:r>
        </a:p>
      </dgm:t>
    </dgm:pt>
    <dgm:pt modelId="{3F57B235-56BB-4F22-9E3F-D9F9400C021C}" type="parTrans" cxnId="{555AB271-9180-4A5F-820F-65F25A1EB55E}">
      <dgm:prSet/>
      <dgm:spPr/>
      <dgm:t>
        <a:bodyPr/>
        <a:lstStyle/>
        <a:p>
          <a:endParaRPr lang="en-GB"/>
        </a:p>
      </dgm:t>
    </dgm:pt>
    <dgm:pt modelId="{3EB188F3-F29E-4D81-84A5-8B735ED1147D}" type="sibTrans" cxnId="{555AB271-9180-4A5F-820F-65F25A1EB55E}">
      <dgm:prSet/>
      <dgm:spPr/>
      <dgm:t>
        <a:bodyPr/>
        <a:lstStyle/>
        <a:p>
          <a:endParaRPr lang="en-GB"/>
        </a:p>
      </dgm:t>
    </dgm:pt>
    <dgm:pt modelId="{84FA39F3-0D63-4AC2-A8A4-4C8260E079D4}">
      <dgm:prSet custT="1"/>
      <dgm:spPr/>
      <dgm:t>
        <a:bodyPr/>
        <a:lstStyle/>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dirty="0">
              <a:latin typeface="Univers Next for HSBC Light" panose="020B0403030202020203" pitchFamily="34" charset="0"/>
            </a:rPr>
            <a:t>IB Revenue </a:t>
          </a:r>
          <a:r>
            <a:rPr lang="en-US" sz="1200" b="0" dirty="0">
              <a:latin typeface="Univers Next for HSBC Light" panose="020B0403030202020203" pitchFamily="34" charset="0"/>
            </a:rPr>
            <a:t>including fee income from services of Debt Capital Markets (DCM, such as corporate bond) and Equity Capital Markets (ECM, such as IPO) issuance, advisory, syndicated loan.</a:t>
          </a:r>
        </a:p>
      </dgm:t>
    </dgm:pt>
    <dgm:pt modelId="{DF35428E-09A1-4353-BFB1-328E1F47CDC0}" type="parTrans" cxnId="{91520139-87E9-4BC1-A878-FD7AFC5DB2A0}">
      <dgm:prSet/>
      <dgm:spPr/>
      <dgm:t>
        <a:bodyPr/>
        <a:lstStyle/>
        <a:p>
          <a:endParaRPr lang="en-GB"/>
        </a:p>
      </dgm:t>
    </dgm:pt>
    <dgm:pt modelId="{CBBE03DF-ACEE-48C9-B378-E4DFCC0E1F15}" type="sibTrans" cxnId="{91520139-87E9-4BC1-A878-FD7AFC5DB2A0}">
      <dgm:prSet/>
      <dgm:spPr/>
      <dgm:t>
        <a:bodyPr/>
        <a:lstStyle/>
        <a:p>
          <a:endParaRPr lang="en-GB"/>
        </a:p>
      </dgm:t>
    </dgm:pt>
    <dgm:pt modelId="{77DE93BA-5701-40A5-88D8-BA4789CBD317}">
      <dgm:prSet custT="1"/>
      <dgm:spPr/>
      <dgm:t>
        <a:bodyPr/>
        <a:lstStyle/>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dirty="0">
              <a:latin typeface="Univers Next for HSBC Light" panose="020B0403030202020203" pitchFamily="34" charset="0"/>
            </a:rPr>
            <a:t>Treasury Services Revenue </a:t>
          </a:r>
          <a:r>
            <a:rPr lang="en-US" sz="1200" b="0" dirty="0">
              <a:latin typeface="Univers Next for HSBC Light" panose="020B0403030202020203" pitchFamily="34" charset="0"/>
            </a:rPr>
            <a:t>include</a:t>
          </a:r>
          <a:r>
            <a:rPr lang="pl-PL" sz="1200" b="0" dirty="0">
              <a:latin typeface="Univers Next for HSBC Light" panose="020B0403030202020203" pitchFamily="34" charset="0"/>
            </a:rPr>
            <a:t> </a:t>
          </a:r>
          <a:r>
            <a:rPr lang="en-US" sz="1200" b="0" dirty="0">
              <a:latin typeface="Univers Next for HSBC Light" panose="020B0403030202020203" pitchFamily="34" charset="0"/>
            </a:rPr>
            <a:t>GPS - Global Payments Solutions. It helps clients to move their money internationally, manage their balances and unlock cash flow and treasury insights.</a:t>
          </a:r>
        </a:p>
      </dgm:t>
    </dgm:pt>
    <dgm:pt modelId="{EF61983B-742A-4EA8-BA49-1E9B8F6A4D41}" type="parTrans" cxnId="{6FB8A9DE-F8C5-46FA-AAFC-995C30B9F1A4}">
      <dgm:prSet/>
      <dgm:spPr/>
      <dgm:t>
        <a:bodyPr/>
        <a:lstStyle/>
        <a:p>
          <a:endParaRPr lang="en-GB"/>
        </a:p>
      </dgm:t>
    </dgm:pt>
    <dgm:pt modelId="{3345245E-9B82-4FCA-88BB-DDFEAA1B6EED}" type="sibTrans" cxnId="{6FB8A9DE-F8C5-46FA-AAFC-995C30B9F1A4}">
      <dgm:prSet/>
      <dgm:spPr/>
      <dgm:t>
        <a:bodyPr/>
        <a:lstStyle/>
        <a:p>
          <a:endParaRPr lang="en-GB"/>
        </a:p>
      </dgm:t>
    </dgm:pt>
    <dgm:pt modelId="{B80F9B00-3EAF-4C80-8F8A-7E58697094E2}">
      <dgm:prSet custT="1"/>
      <dgm:spPr/>
      <dgm:t>
        <a:bodyPr/>
        <a:lstStyle/>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dirty="0">
              <a:latin typeface="Univers Next for HSBC Light" panose="020B0403030202020203" pitchFamily="34" charset="0"/>
            </a:rPr>
            <a:t>GTRF</a:t>
          </a:r>
          <a:r>
            <a:rPr lang="en-US" sz="1200" b="0" dirty="0">
              <a:latin typeface="Univers Next for HSBC Light" panose="020B0403030202020203" pitchFamily="34" charset="0"/>
            </a:rPr>
            <a:t> – Global Trade And Receivables Financing, includes fees on providing trade finance such as Letter of credit fees and receivable financing fees.</a:t>
          </a:r>
        </a:p>
      </dgm:t>
    </dgm:pt>
    <dgm:pt modelId="{0B354909-BEDC-4E52-9EAE-05737EFEC275}" type="parTrans" cxnId="{6712BEFF-65C8-43B5-B6CB-BC867CC92AAB}">
      <dgm:prSet/>
      <dgm:spPr/>
      <dgm:t>
        <a:bodyPr/>
        <a:lstStyle/>
        <a:p>
          <a:endParaRPr lang="en-GB"/>
        </a:p>
      </dgm:t>
    </dgm:pt>
    <dgm:pt modelId="{52777046-75D5-4939-BA7B-9C840A843ABA}" type="sibTrans" cxnId="{6712BEFF-65C8-43B5-B6CB-BC867CC92AAB}">
      <dgm:prSet/>
      <dgm:spPr/>
      <dgm:t>
        <a:bodyPr/>
        <a:lstStyle/>
        <a:p>
          <a:endParaRPr lang="en-GB"/>
        </a:p>
      </dgm:t>
    </dgm:pt>
    <dgm:pt modelId="{AAA6D084-533D-44E5-8D96-A70FD30277BE}">
      <dgm:prSet custT="1"/>
      <dgm:spPr/>
      <dgm:t>
        <a:bodyPr/>
        <a:lstStyle/>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dirty="0">
              <a:latin typeface="Univers Next for HSBC Light" panose="020B0403030202020203" pitchFamily="34" charset="0"/>
            </a:rPr>
            <a:t>GLCM </a:t>
          </a:r>
          <a:r>
            <a:rPr lang="en-US" sz="1200" b="0" dirty="0">
              <a:latin typeface="Univers Next for HSBC Light" panose="020B0403030202020203" pitchFamily="34" charset="0"/>
            </a:rPr>
            <a:t>– Global Liquidity and Cash Management, includes fees on cash management products and services such as global payments platform.</a:t>
          </a:r>
        </a:p>
      </dgm:t>
    </dgm:pt>
    <dgm:pt modelId="{E70B0E66-2D7B-4D42-8498-59FE358F489E}" type="parTrans" cxnId="{3904EA86-B5C5-4DCF-88DF-7C17B1DAAF8F}">
      <dgm:prSet/>
      <dgm:spPr/>
      <dgm:t>
        <a:bodyPr/>
        <a:lstStyle/>
        <a:p>
          <a:endParaRPr lang="en-GB"/>
        </a:p>
      </dgm:t>
    </dgm:pt>
    <dgm:pt modelId="{9CE363B3-FDDB-4076-B83B-EA907A9004B9}" type="sibTrans" cxnId="{3904EA86-B5C5-4DCF-88DF-7C17B1DAAF8F}">
      <dgm:prSet/>
      <dgm:spPr/>
      <dgm:t>
        <a:bodyPr/>
        <a:lstStyle/>
        <a:p>
          <a:endParaRPr lang="en-GB"/>
        </a:p>
      </dgm:t>
    </dgm:pt>
    <dgm:pt modelId="{4576308F-2011-4661-B791-DF2FBDF83D23}">
      <dgm:prSet custT="1"/>
      <dgm:spPr/>
      <dgm:t>
        <a:bodyPr/>
        <a:lstStyle/>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dirty="0">
              <a:latin typeface="Univers Next for HSBC Light" panose="020B0403030202020203" pitchFamily="34" charset="0"/>
            </a:rPr>
            <a:t>IWPB Revenue </a:t>
          </a:r>
          <a:r>
            <a:rPr lang="en-US" sz="1200" b="0" dirty="0">
              <a:latin typeface="Univers Next for HSBC Light" panose="020B0403030202020203" pitchFamily="34" charset="0"/>
            </a:rPr>
            <a:t>include fees such as asset management, ATM, account maintenance, credit card overdraft.</a:t>
          </a:r>
        </a:p>
      </dgm:t>
    </dgm:pt>
    <dgm:pt modelId="{AD276B1F-EA65-4CDA-938D-26F1426975C2}" type="parTrans" cxnId="{6CF6099B-A418-4A30-83E1-20F591DB72EB}">
      <dgm:prSet/>
      <dgm:spPr/>
      <dgm:t>
        <a:bodyPr/>
        <a:lstStyle/>
        <a:p>
          <a:endParaRPr lang="en-GB"/>
        </a:p>
      </dgm:t>
    </dgm:pt>
    <dgm:pt modelId="{581D189E-846F-49DB-B16A-FD8FA4F580FE}" type="sibTrans" cxnId="{6CF6099B-A418-4A30-83E1-20F591DB72EB}">
      <dgm:prSet/>
      <dgm:spPr/>
      <dgm:t>
        <a:bodyPr/>
        <a:lstStyle/>
        <a:p>
          <a:endParaRPr lang="en-GB"/>
        </a:p>
      </dgm:t>
    </dgm:pt>
    <dgm:pt modelId="{3F633565-B9D0-44C6-92BC-B62267D25B5F}">
      <dgm:prSet custT="1"/>
      <dgm:spPr/>
      <dgm:t>
        <a:bodyPr/>
        <a:lstStyle/>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dirty="0">
              <a:latin typeface="Univers Next for HSBC Light" panose="020B0403030202020203" pitchFamily="34" charset="0"/>
            </a:rPr>
            <a:t>Global Private Banking </a:t>
          </a:r>
          <a:r>
            <a:rPr lang="pl-PL" sz="1200" b="1" u="none" dirty="0">
              <a:latin typeface="Univers Next for HSBC Light" panose="020B0403030202020203" pitchFamily="34" charset="0"/>
            </a:rPr>
            <a:t>Wholesale</a:t>
          </a:r>
          <a:r>
            <a:rPr lang="pl-PL" sz="1200" b="0" u="none" dirty="0">
              <a:latin typeface="Univers Next for HSBC Light" panose="020B0403030202020203" pitchFamily="34" charset="0"/>
            </a:rPr>
            <a:t> </a:t>
          </a:r>
          <a:r>
            <a:rPr lang="en-US" sz="1200" b="0" dirty="0">
              <a:latin typeface="Univers Next for HSBC Light" panose="020B0403030202020203" pitchFamily="34" charset="0"/>
            </a:rPr>
            <a:t>loans are provided to high-net-worth individuals and families and their related entities</a:t>
          </a:r>
          <a:r>
            <a:rPr lang="pl-PL" sz="1200" b="0" dirty="0">
              <a:latin typeface="Univers Next for HSBC Light" panose="020B0403030202020203" pitchFamily="34" charset="0"/>
            </a:rPr>
            <a:t>.</a:t>
          </a:r>
          <a:endParaRPr lang="en-US" sz="1200" b="0" dirty="0">
            <a:latin typeface="Univers Next for HSBC Light" panose="020B0403030202020203" pitchFamily="34" charset="0"/>
          </a:endParaRPr>
        </a:p>
      </dgm:t>
    </dgm:pt>
    <dgm:pt modelId="{71214B02-B773-4DF1-93A4-F5D4F5D47500}" type="parTrans" cxnId="{8DAAF042-B40A-4CEE-827A-9C374ABC3624}">
      <dgm:prSet/>
      <dgm:spPr/>
      <dgm:t>
        <a:bodyPr/>
        <a:lstStyle/>
        <a:p>
          <a:endParaRPr lang="en-GB"/>
        </a:p>
      </dgm:t>
    </dgm:pt>
    <dgm:pt modelId="{D7A622BE-7849-439F-8C1B-A6E2031C244F}" type="sibTrans" cxnId="{8DAAF042-B40A-4CEE-827A-9C374ABC3624}">
      <dgm:prSet/>
      <dgm:spPr/>
      <dgm:t>
        <a:bodyPr/>
        <a:lstStyle/>
        <a:p>
          <a:endParaRPr lang="en-GB"/>
        </a:p>
      </dgm:t>
    </dgm:pt>
    <dgm:pt modelId="{40A4263F-EBD5-4698-B283-6FB2C6B7571D}">
      <dgm:prSet custT="1"/>
      <dgm:spPr/>
      <dgm:t>
        <a:bodyPr/>
        <a:lstStyle/>
        <a:p>
          <a:pPr marL="114300" lvl="1" indent="0" algn="l" defTabSz="622300">
            <a:lnSpc>
              <a:spcPct val="90000"/>
            </a:lnSpc>
            <a:spcBef>
              <a:spcPct val="0"/>
            </a:spcBef>
            <a:spcAft>
              <a:spcPct val="15000"/>
            </a:spcAft>
          </a:pPr>
          <a:endParaRPr lang="en-US" sz="1200" b="0" dirty="0">
            <a:latin typeface="Univers Next for HSBC Light" panose="020B0403030202020203" pitchFamily="34" charset="0"/>
          </a:endParaRPr>
        </a:p>
      </dgm:t>
    </dgm:pt>
    <dgm:pt modelId="{5580FA79-8EA4-4A98-A2DD-6BDB091CADBF}" type="parTrans" cxnId="{8D6397CF-DAB7-4035-88F9-FDA235D800A8}">
      <dgm:prSet/>
      <dgm:spPr/>
      <dgm:t>
        <a:bodyPr/>
        <a:lstStyle/>
        <a:p>
          <a:endParaRPr lang="en-GB"/>
        </a:p>
      </dgm:t>
    </dgm:pt>
    <dgm:pt modelId="{0E24E011-9944-494C-8685-7FEBEEFC4197}" type="sibTrans" cxnId="{8D6397CF-DAB7-4035-88F9-FDA235D800A8}">
      <dgm:prSet/>
      <dgm:spPr/>
      <dgm:t>
        <a:bodyPr/>
        <a:lstStyle/>
        <a:p>
          <a:endParaRPr lang="en-GB"/>
        </a:p>
      </dgm:t>
    </dgm:pt>
    <dgm:pt modelId="{CC87F385-3D52-413A-AD8E-3A68E672B959}" type="pres">
      <dgm:prSet presAssocID="{3F4F272C-EE6E-455B-BD12-2ED7594C4970}" presName="linear" presStyleCnt="0">
        <dgm:presLayoutVars>
          <dgm:dir/>
          <dgm:animLvl val="lvl"/>
          <dgm:resizeHandles val="exact"/>
        </dgm:presLayoutVars>
      </dgm:prSet>
      <dgm:spPr/>
    </dgm:pt>
    <dgm:pt modelId="{E7E9D552-8EC3-4E97-86BF-AA1A8BE85837}" type="pres">
      <dgm:prSet presAssocID="{5E38EDE9-6CA1-4B57-A45B-417065BEFB19}" presName="parentLin" presStyleCnt="0"/>
      <dgm:spPr/>
    </dgm:pt>
    <dgm:pt modelId="{51500D3E-0566-4514-A565-959C20FD351C}" type="pres">
      <dgm:prSet presAssocID="{5E38EDE9-6CA1-4B57-A45B-417065BEFB19}" presName="parentLeftMargin" presStyleLbl="node1" presStyleIdx="0" presStyleCnt="1"/>
      <dgm:spPr/>
    </dgm:pt>
    <dgm:pt modelId="{E3885026-EE94-4D4A-86B8-4D4B02E38D1A}" type="pres">
      <dgm:prSet presAssocID="{5E38EDE9-6CA1-4B57-A45B-417065BEFB19}" presName="parentText" presStyleLbl="node1" presStyleIdx="0" presStyleCnt="1" custFlipVert="0" custScaleX="110196" custScaleY="440042" custLinFactY="8016" custLinFactNeighborX="-64850" custLinFactNeighborY="100000">
        <dgm:presLayoutVars>
          <dgm:chMax val="0"/>
          <dgm:bulletEnabled val="1"/>
        </dgm:presLayoutVars>
      </dgm:prSet>
      <dgm:spPr/>
    </dgm:pt>
    <dgm:pt modelId="{41598137-953F-43BF-A569-A6C602747B5C}" type="pres">
      <dgm:prSet presAssocID="{5E38EDE9-6CA1-4B57-A45B-417065BEFB19}" presName="negativeSpace" presStyleCnt="0"/>
      <dgm:spPr/>
    </dgm:pt>
    <dgm:pt modelId="{7FD0A600-EEC3-4E2E-95C1-E8B4B9369F3D}" type="pres">
      <dgm:prSet presAssocID="{5E38EDE9-6CA1-4B57-A45B-417065BEFB19}" presName="childText" presStyleLbl="conFgAcc1" presStyleIdx="0" presStyleCnt="1" custScaleX="100000" custScaleY="367069" custLinFactNeighborX="440" custLinFactNeighborY="-10546">
        <dgm:presLayoutVars>
          <dgm:bulletEnabled val="1"/>
        </dgm:presLayoutVars>
      </dgm:prSet>
      <dgm:spPr/>
    </dgm:pt>
  </dgm:ptLst>
  <dgm:cxnLst>
    <dgm:cxn modelId="{4B57F101-0BE6-47F0-B26C-951F40DBCBD5}" type="presOf" srcId="{40A4263F-EBD5-4698-B283-6FB2C6B7571D}" destId="{7FD0A600-EEC3-4E2E-95C1-E8B4B9369F3D}" srcOrd="0" destOrd="5" presId="urn:microsoft.com/office/officeart/2005/8/layout/list1"/>
    <dgm:cxn modelId="{2592780F-83AB-4ACB-B195-1C4A542E6959}" type="presOf" srcId="{77DE93BA-5701-40A5-88D8-BA4789CBD317}" destId="{7FD0A600-EEC3-4E2E-95C1-E8B4B9369F3D}" srcOrd="0" destOrd="8" presId="urn:microsoft.com/office/officeart/2005/8/layout/list1"/>
    <dgm:cxn modelId="{13725E10-BE46-4004-9F3D-EE128494D97D}" type="presOf" srcId="{9FA91C23-E598-45A3-BAB4-66CC64C44B72}" destId="{7FD0A600-EEC3-4E2E-95C1-E8B4B9369F3D}" srcOrd="0" destOrd="1" presId="urn:microsoft.com/office/officeart/2005/8/layout/list1"/>
    <dgm:cxn modelId="{30309D2B-19B4-47BE-AD4D-1F4B73D12388}" srcId="{9FA91C23-E598-45A3-BAB4-66CC64C44B72}" destId="{457C101E-FFE5-4BC8-91FE-0C59B236FF2C}" srcOrd="0" destOrd="0" parTransId="{916185CA-100A-4A00-BE58-7C01C82A8E9F}" sibTransId="{48B066B3-412B-496C-8441-686D4DBA4C53}"/>
    <dgm:cxn modelId="{ACE0992E-B07F-471A-8138-48E9559A753A}" srcId="{3F4F272C-EE6E-455B-BD12-2ED7594C4970}" destId="{5E38EDE9-6CA1-4B57-A45B-417065BEFB19}" srcOrd="0" destOrd="0" parTransId="{1ECB813C-325A-4702-B33C-A469C1C6AF21}" sibTransId="{3A2EE6A3-3378-458A-A7F8-95499F8981C7}"/>
    <dgm:cxn modelId="{15BF5636-59FA-4A05-8EE4-FE75E7461620}" type="presOf" srcId="{9DBC6EE5-C26A-4E48-A79B-FDDAA1E56956}" destId="{7FD0A600-EEC3-4E2E-95C1-E8B4B9369F3D}" srcOrd="0" destOrd="3" presId="urn:microsoft.com/office/officeart/2005/8/layout/list1"/>
    <dgm:cxn modelId="{91520139-87E9-4BC1-A878-FD7AFC5DB2A0}" srcId="{1463A734-906F-4672-A3C1-3232B1F829A2}" destId="{84FA39F3-0D63-4AC2-A8A4-4C8260E079D4}" srcOrd="0" destOrd="0" parTransId="{DF35428E-09A1-4353-BFB1-328E1F47CDC0}" sibTransId="{CBBE03DF-ACEE-48C9-B378-E4DFCC0E1F15}"/>
    <dgm:cxn modelId="{78BC1B40-1844-43CB-8148-93115AD32E5B}" type="presOf" srcId="{5E38EDE9-6CA1-4B57-A45B-417065BEFB19}" destId="{51500D3E-0566-4514-A565-959C20FD351C}" srcOrd="0" destOrd="0" presId="urn:microsoft.com/office/officeart/2005/8/layout/list1"/>
    <dgm:cxn modelId="{8DAAF042-B40A-4CEE-827A-9C374ABC3624}" srcId="{9FA91C23-E598-45A3-BAB4-66CC64C44B72}" destId="{3F633565-B9D0-44C6-92BC-B62267D25B5F}" srcOrd="2" destOrd="0" parTransId="{71214B02-B773-4DF1-93A4-F5D4F5D47500}" sibTransId="{D7A622BE-7849-439F-8C1B-A6E2031C244F}"/>
    <dgm:cxn modelId="{0D066A44-CBDF-4AD2-A255-435521A1E0BD}" type="presOf" srcId="{4576308F-2011-4661-B791-DF2FBDF83D23}" destId="{7FD0A600-EEC3-4E2E-95C1-E8B4B9369F3D}" srcOrd="0" destOrd="11" presId="urn:microsoft.com/office/officeart/2005/8/layout/list1"/>
    <dgm:cxn modelId="{CF926B49-9915-4939-876F-C60B367F0B02}" type="presOf" srcId="{3F633565-B9D0-44C6-92BC-B62267D25B5F}" destId="{7FD0A600-EEC3-4E2E-95C1-E8B4B9369F3D}" srcOrd="0" destOrd="4" presId="urn:microsoft.com/office/officeart/2005/8/layout/list1"/>
    <dgm:cxn modelId="{FE2E974C-3418-4BCB-9B3A-A1E7845BAC53}" type="presOf" srcId="{5E38EDE9-6CA1-4B57-A45B-417065BEFB19}" destId="{E3885026-EE94-4D4A-86B8-4D4B02E38D1A}" srcOrd="1" destOrd="0" presId="urn:microsoft.com/office/officeart/2005/8/layout/list1"/>
    <dgm:cxn modelId="{555AB271-9180-4A5F-820F-65F25A1EB55E}" srcId="{5E38EDE9-6CA1-4B57-A45B-417065BEFB19}" destId="{1463A734-906F-4672-A3C1-3232B1F829A2}" srcOrd="2" destOrd="0" parTransId="{3F57B235-56BB-4F22-9E3F-D9F9400C021C}" sibTransId="{3EB188F3-F29E-4D81-84A5-8B735ED1147D}"/>
    <dgm:cxn modelId="{B18A787E-9B3D-4F48-B983-C8BF90D975EF}" type="presOf" srcId="{1D8E95FE-C97A-4322-902B-C9EFE94F83EF}" destId="{7FD0A600-EEC3-4E2E-95C1-E8B4B9369F3D}" srcOrd="0" destOrd="0" presId="urn:microsoft.com/office/officeart/2005/8/layout/list1"/>
    <dgm:cxn modelId="{3904EA86-B5C5-4DCF-88DF-7C17B1DAAF8F}" srcId="{1463A734-906F-4672-A3C1-3232B1F829A2}" destId="{AAA6D084-533D-44E5-8D96-A70FD30277BE}" srcOrd="3" destOrd="0" parTransId="{E70B0E66-2D7B-4D42-8498-59FE358F489E}" sibTransId="{9CE363B3-FDDB-4076-B83B-EA907A9004B9}"/>
    <dgm:cxn modelId="{BC4D4A87-D95B-41F8-A7F1-08CC860E91D5}" type="presOf" srcId="{84FA39F3-0D63-4AC2-A8A4-4C8260E079D4}" destId="{7FD0A600-EEC3-4E2E-95C1-E8B4B9369F3D}" srcOrd="0" destOrd="7" presId="urn:microsoft.com/office/officeart/2005/8/layout/list1"/>
    <dgm:cxn modelId="{BC6F078B-C2E6-4FA9-A79C-431B4DE722DC}" srcId="{5E38EDE9-6CA1-4B57-A45B-417065BEFB19}" destId="{9FA91C23-E598-45A3-BAB4-66CC64C44B72}" srcOrd="1" destOrd="0" parTransId="{D1852F92-6875-4E8E-963F-9167BF4E8D9C}" sibTransId="{390B75D9-268A-4304-BA6E-19BE2F570C65}"/>
    <dgm:cxn modelId="{CB7ABE98-0B3D-4713-893A-13C633E89539}" type="presOf" srcId="{457C101E-FFE5-4BC8-91FE-0C59B236FF2C}" destId="{7FD0A600-EEC3-4E2E-95C1-E8B4B9369F3D}" srcOrd="0" destOrd="2" presId="urn:microsoft.com/office/officeart/2005/8/layout/list1"/>
    <dgm:cxn modelId="{6CF6099B-A418-4A30-83E1-20F591DB72EB}" srcId="{5E38EDE9-6CA1-4B57-A45B-417065BEFB19}" destId="{4576308F-2011-4661-B791-DF2FBDF83D23}" srcOrd="3" destOrd="0" parTransId="{AD276B1F-EA65-4CDA-938D-26F1426975C2}" sibTransId="{581D189E-846F-49DB-B16A-FD8FA4F580FE}"/>
    <dgm:cxn modelId="{FA38BF9E-18C2-4707-80D9-B1510B8C0C2E}" srcId="{9FA91C23-E598-45A3-BAB4-66CC64C44B72}" destId="{9DBC6EE5-C26A-4E48-A79B-FDDAA1E56956}" srcOrd="1" destOrd="0" parTransId="{C04ED261-6F97-49CD-B821-CB42B9560A5B}" sibTransId="{B1081D1F-115B-49BF-B411-9EA12B62FA24}"/>
    <dgm:cxn modelId="{E5576DAE-4867-49B4-9716-81166CFF6CB2}" srcId="{5E38EDE9-6CA1-4B57-A45B-417065BEFB19}" destId="{1D8E95FE-C97A-4322-902B-C9EFE94F83EF}" srcOrd="0" destOrd="0" parTransId="{B0A548EA-78BA-4D8F-96A4-71CA24AAE5EB}" sibTransId="{F25AF1EF-70A8-43D5-9133-C37A4767EA35}"/>
    <dgm:cxn modelId="{424C13C9-0CEC-4BAF-AF4E-E5164C2F077E}" type="presOf" srcId="{AAA6D084-533D-44E5-8D96-A70FD30277BE}" destId="{7FD0A600-EEC3-4E2E-95C1-E8B4B9369F3D}" srcOrd="0" destOrd="10" presId="urn:microsoft.com/office/officeart/2005/8/layout/list1"/>
    <dgm:cxn modelId="{8D6397CF-DAB7-4035-88F9-FDA235D800A8}" srcId="{9FA91C23-E598-45A3-BAB4-66CC64C44B72}" destId="{40A4263F-EBD5-4698-B283-6FB2C6B7571D}" srcOrd="3" destOrd="0" parTransId="{5580FA79-8EA4-4A98-A2DD-6BDB091CADBF}" sibTransId="{0E24E011-9944-494C-8685-7FEBEEFC4197}"/>
    <dgm:cxn modelId="{ACFF40DD-C37B-43F7-B7E7-2C5FBA795512}" type="presOf" srcId="{3F4F272C-EE6E-455B-BD12-2ED7594C4970}" destId="{CC87F385-3D52-413A-AD8E-3A68E672B959}" srcOrd="0" destOrd="0" presId="urn:microsoft.com/office/officeart/2005/8/layout/list1"/>
    <dgm:cxn modelId="{6FB8A9DE-F8C5-46FA-AAFC-995C30B9F1A4}" srcId="{1463A734-906F-4672-A3C1-3232B1F829A2}" destId="{77DE93BA-5701-40A5-88D8-BA4789CBD317}" srcOrd="1" destOrd="0" parTransId="{EF61983B-742A-4EA8-BA49-1E9B8F6A4D41}" sibTransId="{3345245E-9B82-4FCA-88BB-DDFEAA1B6EED}"/>
    <dgm:cxn modelId="{988605F6-8188-41A1-8772-1BC1301FC552}" type="presOf" srcId="{1463A734-906F-4672-A3C1-3232B1F829A2}" destId="{7FD0A600-EEC3-4E2E-95C1-E8B4B9369F3D}" srcOrd="0" destOrd="6" presId="urn:microsoft.com/office/officeart/2005/8/layout/list1"/>
    <dgm:cxn modelId="{60EF9AF7-885D-4A78-B3A7-CCDAC8BBCB85}" type="presOf" srcId="{B80F9B00-3EAF-4C80-8F8A-7E58697094E2}" destId="{7FD0A600-EEC3-4E2E-95C1-E8B4B9369F3D}" srcOrd="0" destOrd="9" presId="urn:microsoft.com/office/officeart/2005/8/layout/list1"/>
    <dgm:cxn modelId="{6712BEFF-65C8-43B5-B6CB-BC867CC92AAB}" srcId="{1463A734-906F-4672-A3C1-3232B1F829A2}" destId="{B80F9B00-3EAF-4C80-8F8A-7E58697094E2}" srcOrd="2" destOrd="0" parTransId="{0B354909-BEDC-4E52-9EAE-05737EFEC275}" sibTransId="{52777046-75D5-4939-BA7B-9C840A843ABA}"/>
    <dgm:cxn modelId="{98E08ABE-A61F-4ABE-A496-24BB7B941889}" type="presParOf" srcId="{CC87F385-3D52-413A-AD8E-3A68E672B959}" destId="{E7E9D552-8EC3-4E97-86BF-AA1A8BE85837}" srcOrd="0" destOrd="0" presId="urn:microsoft.com/office/officeart/2005/8/layout/list1"/>
    <dgm:cxn modelId="{CA833E91-50DF-41E5-A6F3-8970FACDFB7A}" type="presParOf" srcId="{E7E9D552-8EC3-4E97-86BF-AA1A8BE85837}" destId="{51500D3E-0566-4514-A565-959C20FD351C}" srcOrd="0" destOrd="0" presId="urn:microsoft.com/office/officeart/2005/8/layout/list1"/>
    <dgm:cxn modelId="{B4F42E44-14EC-45BB-83D9-74EE6466D1A1}" type="presParOf" srcId="{E7E9D552-8EC3-4E97-86BF-AA1A8BE85837}" destId="{E3885026-EE94-4D4A-86B8-4D4B02E38D1A}" srcOrd="1" destOrd="0" presId="urn:microsoft.com/office/officeart/2005/8/layout/list1"/>
    <dgm:cxn modelId="{E14D9D12-1858-4C1E-9CE8-2DAD705458C8}" type="presParOf" srcId="{CC87F385-3D52-413A-AD8E-3A68E672B959}" destId="{41598137-953F-43BF-A569-A6C602747B5C}" srcOrd="1" destOrd="0" presId="urn:microsoft.com/office/officeart/2005/8/layout/list1"/>
    <dgm:cxn modelId="{11C06B2C-560A-48CE-9CF1-26C0E37263E3}" type="presParOf" srcId="{CC87F385-3D52-413A-AD8E-3A68E672B959}" destId="{7FD0A600-EEC3-4E2E-95C1-E8B4B9369F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4F272C-EE6E-455B-BD12-2ED7594C49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35424C1-6F26-4CDA-93FC-3B1435E986CE}">
      <dgm:prSet phldrT="[Text]" custT="1"/>
      <dgm:spPr/>
      <dgm:t>
        <a:bodyPr/>
        <a:lstStyle/>
        <a:p>
          <a:r>
            <a:rPr lang="en-US" sz="1200" dirty="0">
              <a:latin typeface="Univers Next for HSBC Light" panose="020B0403030202020203" pitchFamily="34" charset="0"/>
            </a:rPr>
            <a:t>Critical Process and Decisions</a:t>
          </a:r>
          <a:r>
            <a:rPr lang="pl-PL" sz="1200" dirty="0">
              <a:latin typeface="Univers Next for HSBC Light" panose="020B0403030202020203" pitchFamily="34" charset="0"/>
            </a:rPr>
            <a:t> – Models’ Usage</a:t>
          </a:r>
          <a:endParaRPr lang="en-US" sz="1200" dirty="0">
            <a:latin typeface="Univers Next for HSBC Light" panose="020B0403030202020203" pitchFamily="34" charset="0"/>
          </a:endParaRPr>
        </a:p>
      </dgm:t>
    </dgm:pt>
    <dgm:pt modelId="{379A91B6-292C-446B-80DB-5405B2F2C44F}" type="parTrans" cxnId="{44F6CE8B-07E2-463C-9E19-AB63B107AEF8}">
      <dgm:prSet/>
      <dgm:spPr/>
      <dgm:t>
        <a:bodyPr/>
        <a:lstStyle/>
        <a:p>
          <a:endParaRPr lang="en-US"/>
        </a:p>
      </dgm:t>
    </dgm:pt>
    <dgm:pt modelId="{3AA78D3C-BF1C-4303-B375-8C8C2857585D}" type="sibTrans" cxnId="{44F6CE8B-07E2-463C-9E19-AB63B107AEF8}">
      <dgm:prSet/>
      <dgm:spPr/>
      <dgm:t>
        <a:bodyPr/>
        <a:lstStyle/>
        <a:p>
          <a:endParaRPr lang="en-US"/>
        </a:p>
      </dgm:t>
    </dgm:pt>
    <dgm:pt modelId="{744AA91D-4969-4926-8767-78DA036101A8}">
      <dgm:prSet custT="1"/>
      <dgm:spPr/>
      <dgm:t>
        <a:bodyPr/>
        <a:lstStyle/>
        <a:p>
          <a:pPr marL="0" indent="0">
            <a:buFont typeface="Arial" panose="020B0604020202020204" pitchFamily="34" charset="0"/>
            <a:buNone/>
          </a:pPr>
          <a:r>
            <a:rPr lang="en-US" sz="1200" b="0" u="sng" dirty="0">
              <a:latin typeface="Univers Next for HSBC Light" panose="020B0403030202020203" pitchFamily="34" charset="0"/>
            </a:rPr>
            <a:t>Finance Models </a:t>
          </a:r>
          <a:r>
            <a:rPr lang="en-US" sz="1200" b="0" dirty="0">
              <a:latin typeface="Univers Next for HSBC Light" panose="020B0403030202020203" pitchFamily="34" charset="0"/>
            </a:rPr>
            <a:t>are used to </a:t>
          </a:r>
          <a:r>
            <a:rPr lang="en-US" sz="1200" b="0" u="sng" dirty="0">
              <a:latin typeface="Univers Next for HSBC Light" panose="020B0403030202020203" pitchFamily="34" charset="0"/>
            </a:rPr>
            <a:t>forecast </a:t>
          </a:r>
          <a:r>
            <a:rPr lang="en-US" sz="1200" b="1" dirty="0">
              <a:latin typeface="Univers Next for HSBC Light" panose="020B0403030202020203" pitchFamily="34" charset="0"/>
            </a:rPr>
            <a:t>Loan Balance </a:t>
          </a:r>
          <a:r>
            <a:rPr lang="en-US" sz="1200" b="0" dirty="0">
              <a:latin typeface="Univers Next for HSBC Light" panose="020B0403030202020203" pitchFamily="34" charset="0"/>
            </a:rPr>
            <a:t>and </a:t>
          </a:r>
          <a:r>
            <a:rPr lang="en-US" sz="1200" b="1" dirty="0">
              <a:latin typeface="Univers Next for HSBC Light" panose="020B0403030202020203" pitchFamily="34" charset="0"/>
            </a:rPr>
            <a:t>Non-Interest Revenue </a:t>
          </a:r>
          <a:r>
            <a:rPr lang="en-US" sz="1200" b="0" dirty="0">
              <a:latin typeface="Univers Next for HSBC Light" panose="020B0403030202020203" pitchFamily="34" charset="0"/>
            </a:rPr>
            <a:t>(NIR) generated by those business</a:t>
          </a:r>
          <a:r>
            <a:rPr lang="pl-PL" sz="1200" b="0" dirty="0">
              <a:latin typeface="Univers Next for HSBC Light" panose="020B0403030202020203" pitchFamily="34" charset="0"/>
            </a:rPr>
            <a:t>es.</a:t>
          </a:r>
          <a:endParaRPr lang="en-US" sz="1200" dirty="0">
            <a:latin typeface="Univers Next for HSBC Light" panose="020B0403030202020203" pitchFamily="34" charset="0"/>
          </a:endParaRPr>
        </a:p>
      </dgm:t>
    </dgm:pt>
    <dgm:pt modelId="{74351380-494F-4749-9C77-59B146AB93E5}" type="parTrans" cxnId="{44CD21A3-87B2-401B-A951-54967E58E73F}">
      <dgm:prSet/>
      <dgm:spPr/>
      <dgm:t>
        <a:bodyPr/>
        <a:lstStyle/>
        <a:p>
          <a:endParaRPr lang="en-US"/>
        </a:p>
      </dgm:t>
    </dgm:pt>
    <dgm:pt modelId="{380FFA7A-0BDC-4528-8444-45BBA12F70D6}" type="sibTrans" cxnId="{44CD21A3-87B2-401B-A951-54967E58E73F}">
      <dgm:prSet/>
      <dgm:spPr/>
      <dgm:t>
        <a:bodyPr/>
        <a:lstStyle/>
        <a:p>
          <a:endParaRPr lang="en-US"/>
        </a:p>
      </dgm:t>
    </dgm:pt>
    <dgm:pt modelId="{133ACC6F-E0F6-4A48-A67B-9FE908493A8B}">
      <dgm:prSet custT="1"/>
      <dgm:spPr/>
      <dgm:t>
        <a:bodyPr/>
        <a:lstStyle/>
        <a:p>
          <a:pPr marL="514350" lvl="2" indent="-57150" algn="l" defTabSz="444500">
            <a:lnSpc>
              <a:spcPct val="90000"/>
            </a:lnSpc>
            <a:spcAft>
              <a:spcPct val="15000"/>
            </a:spcAft>
            <a:buFont typeface="Wingdings" panose="05000000000000000000" pitchFamily="2" charset="2"/>
            <a:buChar char="Ø"/>
          </a:pPr>
          <a:r>
            <a:rPr lang="en-US" sz="1200" b="0" dirty="0">
              <a:latin typeface="Univers Next for HSBC Light" panose="020B0403030202020203" pitchFamily="34" charset="0"/>
            </a:rPr>
            <a:t> And they are mainly used in General Stress Testing exercises such as </a:t>
          </a:r>
          <a:r>
            <a:rPr lang="en-US" sz="1200" b="1" dirty="0">
              <a:latin typeface="Univers Next for HSBC Light" panose="020B0403030202020203" pitchFamily="34" charset="0"/>
            </a:rPr>
            <a:t>CCAR</a:t>
          </a:r>
          <a:r>
            <a:rPr lang="pl-PL" sz="1200" b="1" dirty="0">
              <a:latin typeface="Univers Next for HSBC Light" panose="020B0403030202020203" pitchFamily="34" charset="0"/>
            </a:rPr>
            <a:t>, PRA</a:t>
          </a:r>
          <a:r>
            <a:rPr lang="en-US" sz="1200" b="1" dirty="0">
              <a:latin typeface="Univers Next for HSBC Light" panose="020B0403030202020203" pitchFamily="34" charset="0"/>
            </a:rPr>
            <a:t>, </a:t>
          </a:r>
          <a:r>
            <a:rPr lang="en-US" sz="1200" b="0" dirty="0">
              <a:latin typeface="Univers Next for HSBC Light" panose="020B0403030202020203" pitchFamily="34" charset="0"/>
            </a:rPr>
            <a:t>and </a:t>
          </a:r>
          <a:r>
            <a:rPr lang="en-US" sz="1200" b="1" dirty="0">
              <a:latin typeface="Univers Next for HSBC Light" panose="020B0403030202020203" pitchFamily="34" charset="0"/>
            </a:rPr>
            <a:t>Strategic Planning</a:t>
          </a:r>
          <a:r>
            <a:rPr lang="en-US" sz="1200" b="0" dirty="0">
              <a:latin typeface="Univers Next for HSBC Light" panose="020B0403030202020203" pitchFamily="34" charset="0"/>
            </a:rPr>
            <a:t>. The outputs are submitted to assess the forward-looking capital adequacy.</a:t>
          </a:r>
          <a:r>
            <a:rPr lang="en-US" sz="1200" b="0" kern="1200" dirty="0">
              <a:latin typeface="Univers Next for HSBC Light" panose="020B0403030202020203" pitchFamily="34" charset="0"/>
            </a:rPr>
            <a:t> </a:t>
          </a:r>
          <a:endParaRPr lang="en-US" sz="1200" dirty="0">
            <a:latin typeface="Univers Next for HSBC Light" panose="020B0403030202020203" pitchFamily="34" charset="0"/>
          </a:endParaRPr>
        </a:p>
      </dgm:t>
    </dgm:pt>
    <dgm:pt modelId="{73B41670-79F7-4967-89C8-F8DB9596E5CC}" type="parTrans" cxnId="{B99F2739-850A-4EB5-BC5C-9B239DF76CEF}">
      <dgm:prSet/>
      <dgm:spPr/>
      <dgm:t>
        <a:bodyPr/>
        <a:lstStyle/>
        <a:p>
          <a:endParaRPr lang="en-GB"/>
        </a:p>
      </dgm:t>
    </dgm:pt>
    <dgm:pt modelId="{4210A1B7-7C32-4ACD-BC15-8742DB55C83F}" type="sibTrans" cxnId="{B99F2739-850A-4EB5-BC5C-9B239DF76CEF}">
      <dgm:prSet/>
      <dgm:spPr/>
      <dgm:t>
        <a:bodyPr/>
        <a:lstStyle/>
        <a:p>
          <a:endParaRPr lang="en-GB"/>
        </a:p>
      </dgm:t>
    </dgm:pt>
    <dgm:pt modelId="{CC87F385-3D52-413A-AD8E-3A68E672B959}" type="pres">
      <dgm:prSet presAssocID="{3F4F272C-EE6E-455B-BD12-2ED7594C4970}" presName="linear" presStyleCnt="0">
        <dgm:presLayoutVars>
          <dgm:dir/>
          <dgm:animLvl val="lvl"/>
          <dgm:resizeHandles val="exact"/>
        </dgm:presLayoutVars>
      </dgm:prSet>
      <dgm:spPr/>
    </dgm:pt>
    <dgm:pt modelId="{0E1EA25A-768B-4241-A6D8-AB8F91CAB40A}" type="pres">
      <dgm:prSet presAssocID="{B35424C1-6F26-4CDA-93FC-3B1435E986CE}" presName="parentLin" presStyleCnt="0"/>
      <dgm:spPr/>
    </dgm:pt>
    <dgm:pt modelId="{E9042C93-478E-40F1-BE84-5238FA92953E}" type="pres">
      <dgm:prSet presAssocID="{B35424C1-6F26-4CDA-93FC-3B1435E986CE}" presName="parentLeftMargin" presStyleLbl="node1" presStyleIdx="0" presStyleCnt="1" custScaleY="37478" custLinFactX="-487" custLinFactNeighborX="-100000" custLinFactNeighborY="-14449"/>
      <dgm:spPr/>
    </dgm:pt>
    <dgm:pt modelId="{6E11FE94-1CB8-4A7D-A65D-2E4E9771FE29}" type="pres">
      <dgm:prSet presAssocID="{B35424C1-6F26-4CDA-93FC-3B1435E986CE}" presName="parentText" presStyleLbl="node1" presStyleIdx="0" presStyleCnt="1" custScaleY="39250" custLinFactNeighborX="-76432" custLinFactNeighborY="-38932">
        <dgm:presLayoutVars>
          <dgm:chMax val="0"/>
          <dgm:bulletEnabled val="1"/>
        </dgm:presLayoutVars>
      </dgm:prSet>
      <dgm:spPr/>
    </dgm:pt>
    <dgm:pt modelId="{E684197D-4DDC-448C-8DD9-16B99EC804C6}" type="pres">
      <dgm:prSet presAssocID="{B35424C1-6F26-4CDA-93FC-3B1435E986CE}" presName="negativeSpace" presStyleCnt="0"/>
      <dgm:spPr/>
    </dgm:pt>
    <dgm:pt modelId="{83B28FEF-5D0D-4C38-9D4E-B2789F3DAEA8}" type="pres">
      <dgm:prSet presAssocID="{B35424C1-6F26-4CDA-93FC-3B1435E986CE}" presName="childText" presStyleLbl="conFgAcc1" presStyleIdx="0" presStyleCnt="1" custScaleY="94801" custLinFactY="-14468" custLinFactNeighborY="-100000">
        <dgm:presLayoutVars>
          <dgm:bulletEnabled val="1"/>
        </dgm:presLayoutVars>
      </dgm:prSet>
      <dgm:spPr/>
    </dgm:pt>
  </dgm:ptLst>
  <dgm:cxnLst>
    <dgm:cxn modelId="{B205560A-C9CF-4C90-80E0-890552DD740F}" type="presOf" srcId="{133ACC6F-E0F6-4A48-A67B-9FE908493A8B}" destId="{83B28FEF-5D0D-4C38-9D4E-B2789F3DAEA8}" srcOrd="0" destOrd="1" presId="urn:microsoft.com/office/officeart/2005/8/layout/list1"/>
    <dgm:cxn modelId="{44937527-AC68-4B02-B1A5-0BC3FF825BD4}" type="presOf" srcId="{B35424C1-6F26-4CDA-93FC-3B1435E986CE}" destId="{6E11FE94-1CB8-4A7D-A65D-2E4E9771FE29}" srcOrd="1" destOrd="0" presId="urn:microsoft.com/office/officeart/2005/8/layout/list1"/>
    <dgm:cxn modelId="{08423F34-1E3F-4BD3-B3DD-53F4B59018E9}" type="presOf" srcId="{744AA91D-4969-4926-8767-78DA036101A8}" destId="{83B28FEF-5D0D-4C38-9D4E-B2789F3DAEA8}" srcOrd="0" destOrd="0" presId="urn:microsoft.com/office/officeart/2005/8/layout/list1"/>
    <dgm:cxn modelId="{B99F2739-850A-4EB5-BC5C-9B239DF76CEF}" srcId="{B35424C1-6F26-4CDA-93FC-3B1435E986CE}" destId="{133ACC6F-E0F6-4A48-A67B-9FE908493A8B}" srcOrd="1" destOrd="0" parTransId="{73B41670-79F7-4967-89C8-F8DB9596E5CC}" sibTransId="{4210A1B7-7C32-4ACD-BC15-8742DB55C83F}"/>
    <dgm:cxn modelId="{E30D2281-E78F-44F3-92E7-8B80D1A10041}" type="presOf" srcId="{B35424C1-6F26-4CDA-93FC-3B1435E986CE}" destId="{E9042C93-478E-40F1-BE84-5238FA92953E}" srcOrd="0" destOrd="0" presId="urn:microsoft.com/office/officeart/2005/8/layout/list1"/>
    <dgm:cxn modelId="{44F6CE8B-07E2-463C-9E19-AB63B107AEF8}" srcId="{3F4F272C-EE6E-455B-BD12-2ED7594C4970}" destId="{B35424C1-6F26-4CDA-93FC-3B1435E986CE}" srcOrd="0" destOrd="0" parTransId="{379A91B6-292C-446B-80DB-5405B2F2C44F}" sibTransId="{3AA78D3C-BF1C-4303-B375-8C8C2857585D}"/>
    <dgm:cxn modelId="{44CD21A3-87B2-401B-A951-54967E58E73F}" srcId="{B35424C1-6F26-4CDA-93FC-3B1435E986CE}" destId="{744AA91D-4969-4926-8767-78DA036101A8}" srcOrd="0" destOrd="0" parTransId="{74351380-494F-4749-9C77-59B146AB93E5}" sibTransId="{380FFA7A-0BDC-4528-8444-45BBA12F70D6}"/>
    <dgm:cxn modelId="{ACFF40DD-C37B-43F7-B7E7-2C5FBA795512}" type="presOf" srcId="{3F4F272C-EE6E-455B-BD12-2ED7594C4970}" destId="{CC87F385-3D52-413A-AD8E-3A68E672B959}" srcOrd="0" destOrd="0" presId="urn:microsoft.com/office/officeart/2005/8/layout/list1"/>
    <dgm:cxn modelId="{10163ADD-2261-4029-9727-1964DC90EFD3}" type="presParOf" srcId="{CC87F385-3D52-413A-AD8E-3A68E672B959}" destId="{0E1EA25A-768B-4241-A6D8-AB8F91CAB40A}" srcOrd="0" destOrd="0" presId="urn:microsoft.com/office/officeart/2005/8/layout/list1"/>
    <dgm:cxn modelId="{85005184-2435-45A2-A79C-22F7FDF75D12}" type="presParOf" srcId="{0E1EA25A-768B-4241-A6D8-AB8F91CAB40A}" destId="{E9042C93-478E-40F1-BE84-5238FA92953E}" srcOrd="0" destOrd="0" presId="urn:microsoft.com/office/officeart/2005/8/layout/list1"/>
    <dgm:cxn modelId="{2D62C9DA-71A8-43C6-AD23-FDAB914E5529}" type="presParOf" srcId="{0E1EA25A-768B-4241-A6D8-AB8F91CAB40A}" destId="{6E11FE94-1CB8-4A7D-A65D-2E4E9771FE29}" srcOrd="1" destOrd="0" presId="urn:microsoft.com/office/officeart/2005/8/layout/list1"/>
    <dgm:cxn modelId="{5DC45893-8D54-4B48-A4F8-B28A132D3177}" type="presParOf" srcId="{CC87F385-3D52-413A-AD8E-3A68E672B959}" destId="{E684197D-4DDC-448C-8DD9-16B99EC804C6}" srcOrd="1" destOrd="0" presId="urn:microsoft.com/office/officeart/2005/8/layout/list1"/>
    <dgm:cxn modelId="{13F4C6EE-5D10-43C5-A82F-02B6806D6E42}" type="presParOf" srcId="{CC87F385-3D52-413A-AD8E-3A68E672B959}" destId="{83B28FEF-5D0D-4C38-9D4E-B2789F3DAEA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4F272C-EE6E-455B-BD12-2ED7594C49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EE1971B-7A3C-4727-966B-EFD478E40F0F}">
      <dgm:prSet custT="1"/>
      <dgm:spPr/>
      <dgm:t>
        <a:bodyPr/>
        <a:lstStyle/>
        <a:p>
          <a:pPr marL="449263" lvl="2" indent="-173038" algn="l" defTabSz="533400">
            <a:lnSpc>
              <a:spcPct val="90000"/>
            </a:lnSpc>
            <a:spcBef>
              <a:spcPts val="300"/>
            </a:spcBef>
            <a:spcAft>
              <a:spcPct val="15000"/>
            </a:spcAft>
            <a:buFont typeface="Wingdings" panose="05000000000000000000" pitchFamily="2" charset="2"/>
            <a:buChar char="Ø"/>
          </a:pPr>
          <a:r>
            <a:rPr lang="en-US" sz="1200" u="none" kern="1200" dirty="0">
              <a:solidFill>
                <a:schemeClr val="tx1"/>
              </a:solidFill>
              <a:latin typeface="Univers Next for HSBC Light" panose="020B0403030202020203" pitchFamily="34" charset="0"/>
            </a:rPr>
            <a:t>FRB : SR 12-7</a:t>
          </a:r>
          <a:r>
            <a:rPr lang="pl-PL" sz="1200" u="none" kern="1200" dirty="0">
              <a:solidFill>
                <a:schemeClr val="tx1"/>
              </a:solidFill>
              <a:latin typeface="Univers Next for HSBC Light" panose="020B0403030202020203" pitchFamily="34" charset="0"/>
            </a:rPr>
            <a:t> 	</a:t>
          </a:r>
          <a:r>
            <a:rPr lang="en-US" sz="1200" u="none" kern="1200" dirty="0">
              <a:solidFill>
                <a:schemeClr val="tx1"/>
              </a:solidFill>
              <a:latin typeface="Univers Next for HSBC Light" panose="020B0403030202020203" pitchFamily="34" charset="0"/>
            </a:rPr>
            <a:t>– Guidance on Stress Testing for banks for Banking Organizations with More Than $10 Billion in Total Consolidated Assets</a:t>
          </a:r>
        </a:p>
      </dgm:t>
    </dgm:pt>
    <dgm:pt modelId="{4D1D78F1-0834-4AD9-AE43-4FF10A979739}" type="parTrans" cxnId="{2267B311-C0B9-45FB-A107-F6473B17A7F5}">
      <dgm:prSet/>
      <dgm:spPr/>
      <dgm:t>
        <a:bodyPr/>
        <a:lstStyle/>
        <a:p>
          <a:endParaRPr lang="en-US"/>
        </a:p>
      </dgm:t>
    </dgm:pt>
    <dgm:pt modelId="{223C87BE-BF66-4880-AFD2-AE144700A7A3}" type="sibTrans" cxnId="{2267B311-C0B9-45FB-A107-F6473B17A7F5}">
      <dgm:prSet/>
      <dgm:spPr/>
      <dgm:t>
        <a:bodyPr/>
        <a:lstStyle/>
        <a:p>
          <a:endParaRPr lang="en-US"/>
        </a:p>
      </dgm:t>
    </dgm:pt>
    <dgm:pt modelId="{D5B0864C-1617-4085-930A-DC070B4550C5}">
      <dgm:prSet custT="1"/>
      <dgm:spPr/>
      <dgm:t>
        <a:bodyPr/>
        <a:lstStyle/>
        <a:p>
          <a:pPr marL="449263" lvl="2" indent="-173038" algn="l" defTabSz="533400">
            <a:lnSpc>
              <a:spcPct val="90000"/>
            </a:lnSpc>
            <a:spcBef>
              <a:spcPts val="300"/>
            </a:spcBef>
            <a:spcAft>
              <a:spcPct val="15000"/>
            </a:spcAft>
            <a:buFont typeface="Wingdings" panose="05000000000000000000" pitchFamily="2" charset="2"/>
            <a:buChar char="Ø"/>
          </a:pPr>
          <a:r>
            <a:rPr lang="en-US" sz="1200" u="none" kern="1200" dirty="0">
              <a:solidFill>
                <a:schemeClr val="tx1"/>
              </a:solidFill>
              <a:latin typeface="Univers Next for HSBC Light" panose="020B0403030202020203" pitchFamily="34" charset="0"/>
            </a:rPr>
            <a:t>FRB : SR 11-7 </a:t>
          </a:r>
          <a:r>
            <a:rPr lang="pl-PL" sz="1200" u="none" kern="1200" dirty="0">
              <a:solidFill>
                <a:schemeClr val="tx1"/>
              </a:solidFill>
              <a:latin typeface="Univers Next for HSBC Light" panose="020B0403030202020203" pitchFamily="34" charset="0"/>
            </a:rPr>
            <a:t>	</a:t>
          </a:r>
          <a:r>
            <a:rPr lang="en-US" sz="1200" u="none" kern="1200" dirty="0">
              <a:solidFill>
                <a:schemeClr val="tx1"/>
              </a:solidFill>
              <a:latin typeface="Univers Next for HSBC Light" panose="020B0403030202020203" pitchFamily="34" charset="0"/>
            </a:rPr>
            <a:t>– Guidance on Model Risk Management </a:t>
          </a:r>
        </a:p>
      </dgm:t>
    </dgm:pt>
    <dgm:pt modelId="{1DBF3529-4F47-4014-89AD-75F71A34A955}" type="parTrans" cxnId="{E0BC7FC4-A2B7-45DB-9D65-E968546ABEA3}">
      <dgm:prSet/>
      <dgm:spPr/>
      <dgm:t>
        <a:bodyPr/>
        <a:lstStyle/>
        <a:p>
          <a:endParaRPr lang="en-US"/>
        </a:p>
      </dgm:t>
    </dgm:pt>
    <dgm:pt modelId="{D771107F-CE4A-44F3-BED7-356F58A7AA7E}" type="sibTrans" cxnId="{E0BC7FC4-A2B7-45DB-9D65-E968546ABEA3}">
      <dgm:prSet/>
      <dgm:spPr/>
      <dgm:t>
        <a:bodyPr/>
        <a:lstStyle/>
        <a:p>
          <a:endParaRPr lang="en-US"/>
        </a:p>
      </dgm:t>
    </dgm:pt>
    <dgm:pt modelId="{48AA0234-7D32-49EF-9099-50406A12BBBE}">
      <dgm:prSet custT="1"/>
      <dgm:spPr/>
      <dgm:t>
        <a:bodyPr/>
        <a:lstStyle/>
        <a:p>
          <a:pPr marL="449263" lvl="2" indent="-173038" algn="l" defTabSz="533400">
            <a:lnSpc>
              <a:spcPct val="90000"/>
            </a:lnSpc>
            <a:spcBef>
              <a:spcPts val="300"/>
            </a:spcBef>
            <a:spcAft>
              <a:spcPct val="15000"/>
            </a:spcAft>
            <a:buFont typeface="Wingdings" panose="05000000000000000000" pitchFamily="2" charset="2"/>
            <a:buChar char="Ø"/>
          </a:pPr>
          <a:r>
            <a:rPr lang="en-US" sz="1200" u="none" kern="1200" dirty="0">
              <a:solidFill>
                <a:schemeClr val="tx1"/>
              </a:solidFill>
              <a:latin typeface="Univers Next for HSBC Light" panose="020B0403030202020203" pitchFamily="34" charset="0"/>
            </a:rPr>
            <a:t>FRB : SR 15-19 </a:t>
          </a:r>
          <a:r>
            <a:rPr lang="pl-PL" sz="1200" u="none" kern="1200" dirty="0">
              <a:solidFill>
                <a:schemeClr val="tx1"/>
              </a:solidFill>
              <a:latin typeface="Univers Next for HSBC Light" panose="020B0403030202020203" pitchFamily="34" charset="0"/>
            </a:rPr>
            <a:t>	</a:t>
          </a:r>
          <a:r>
            <a:rPr lang="en-US" sz="1200" u="none" kern="1200" dirty="0">
              <a:solidFill>
                <a:schemeClr val="tx1"/>
              </a:solidFill>
              <a:latin typeface="Univers Next for HSBC Light" panose="020B0403030202020203" pitchFamily="34" charset="0"/>
            </a:rPr>
            <a:t>– Guidance on FRB capital planning expectations for firms subject to Category II or III standards.</a:t>
          </a:r>
        </a:p>
      </dgm:t>
    </dgm:pt>
    <dgm:pt modelId="{055F590C-E561-43FB-9DEA-E5ACB631DA53}" type="parTrans" cxnId="{09D770CC-084B-4560-9519-18B1012D4072}">
      <dgm:prSet/>
      <dgm:spPr/>
      <dgm:t>
        <a:bodyPr/>
        <a:lstStyle/>
        <a:p>
          <a:endParaRPr lang="en-US"/>
        </a:p>
      </dgm:t>
    </dgm:pt>
    <dgm:pt modelId="{D99497B3-2908-4220-AEA8-3A3CBCDAE462}" type="sibTrans" cxnId="{09D770CC-084B-4560-9519-18B1012D4072}">
      <dgm:prSet/>
      <dgm:spPr/>
      <dgm:t>
        <a:bodyPr/>
        <a:lstStyle/>
        <a:p>
          <a:endParaRPr lang="en-US"/>
        </a:p>
      </dgm:t>
    </dgm:pt>
    <dgm:pt modelId="{D64C16F9-83F1-402A-A502-E75DDCBC027D}">
      <dgm:prSet custT="1"/>
      <dgm:spPr/>
      <dgm:t>
        <a:bodyPr/>
        <a:lstStyle/>
        <a:p>
          <a:pPr marL="449263" lvl="2" indent="-173038" algn="l" defTabSz="533400">
            <a:lnSpc>
              <a:spcPct val="90000"/>
            </a:lnSpc>
            <a:spcBef>
              <a:spcPts val="300"/>
            </a:spcBef>
            <a:spcAft>
              <a:spcPct val="15000"/>
            </a:spcAft>
            <a:buFont typeface="Wingdings" panose="05000000000000000000" pitchFamily="2" charset="2"/>
            <a:buChar char="Ø"/>
          </a:pPr>
          <a:r>
            <a:rPr lang="en-US" sz="1200" u="none" kern="1200" dirty="0">
              <a:solidFill>
                <a:schemeClr val="tx1"/>
              </a:solidFill>
              <a:latin typeface="Univers Next for HSBC Light" panose="020B0403030202020203" pitchFamily="34" charset="0"/>
            </a:rPr>
            <a:t>FRB : SR 15-18 </a:t>
          </a:r>
          <a:r>
            <a:rPr lang="pl-PL" sz="1200" u="none" kern="1200" dirty="0">
              <a:solidFill>
                <a:schemeClr val="tx1"/>
              </a:solidFill>
              <a:latin typeface="Univers Next for HSBC Light" panose="020B0403030202020203" pitchFamily="34" charset="0"/>
            </a:rPr>
            <a:t>	</a:t>
          </a:r>
          <a:r>
            <a:rPr lang="en-US" sz="1200" u="none" kern="1200" dirty="0">
              <a:solidFill>
                <a:schemeClr val="tx1"/>
              </a:solidFill>
              <a:latin typeface="Univers Next for HSBC Light" panose="020B0403030202020203" pitchFamily="34" charset="0"/>
            </a:rPr>
            <a:t>– Guidance on FRB capital planning expectations for firms subject to Category I standards. </a:t>
          </a:r>
        </a:p>
      </dgm:t>
    </dgm:pt>
    <dgm:pt modelId="{11F57D11-771B-479F-8F1C-8AFAF143E945}" type="parTrans" cxnId="{0BEB21EA-8BB4-4ECF-8CF6-548CCC179976}">
      <dgm:prSet/>
      <dgm:spPr/>
      <dgm:t>
        <a:bodyPr/>
        <a:lstStyle/>
        <a:p>
          <a:endParaRPr lang="en-US"/>
        </a:p>
      </dgm:t>
    </dgm:pt>
    <dgm:pt modelId="{48C1F42B-0984-47A6-AF5E-EEC7AC9F8511}" type="sibTrans" cxnId="{0BEB21EA-8BB4-4ECF-8CF6-548CCC179976}">
      <dgm:prSet/>
      <dgm:spPr/>
      <dgm:t>
        <a:bodyPr/>
        <a:lstStyle/>
        <a:p>
          <a:endParaRPr lang="en-US"/>
        </a:p>
      </dgm:t>
    </dgm:pt>
    <dgm:pt modelId="{3B7FC230-B997-4308-BCA5-ACF170C5AD2B}">
      <dgm:prSet custT="1"/>
      <dgm:spPr/>
      <dgm:t>
        <a:bodyPr/>
        <a:lstStyle/>
        <a:p>
          <a:pPr marL="266700" lvl="1" indent="-152400" algn="l" defTabSz="533400">
            <a:lnSpc>
              <a:spcPct val="90000"/>
            </a:lnSpc>
            <a:spcBef>
              <a:spcPts val="1800"/>
            </a:spcBef>
            <a:spcAft>
              <a:spcPct val="15000"/>
            </a:spcAft>
            <a:buFont typeface="Arial" panose="020B0604020202020204" pitchFamily="34" charset="0"/>
            <a:buChar char="•"/>
          </a:pPr>
          <a:r>
            <a:rPr lang="en-US" sz="1200" u="none" kern="1200" dirty="0">
              <a:solidFill>
                <a:srgbClr val="333333"/>
              </a:solidFill>
              <a:latin typeface="Univers Next for HSBC Light" panose="020B0403030202020203" pitchFamily="34" charset="0"/>
              <a:ea typeface="+mn-ea"/>
              <a:cs typeface="+mn-cs"/>
            </a:rPr>
            <a:t>From </a:t>
          </a:r>
          <a:r>
            <a:rPr lang="en-US" sz="1200" b="1" u="none" kern="1200" dirty="0">
              <a:solidFill>
                <a:srgbClr val="333333"/>
              </a:solidFill>
              <a:latin typeface="Univers Next for HSBC Light" panose="020B0403030202020203" pitchFamily="34" charset="0"/>
              <a:ea typeface="+mn-ea"/>
              <a:cs typeface="+mn-cs"/>
            </a:rPr>
            <a:t>UK/EU perspective</a:t>
          </a:r>
        </a:p>
      </dgm:t>
    </dgm:pt>
    <dgm:pt modelId="{5AB10CEB-3DEF-4A20-B17A-803FD6B911AE}" type="parTrans" cxnId="{F55766D5-3830-4665-83DA-08D6D46EA2E5}">
      <dgm:prSet/>
      <dgm:spPr/>
      <dgm:t>
        <a:bodyPr/>
        <a:lstStyle/>
        <a:p>
          <a:endParaRPr lang="en-GB"/>
        </a:p>
      </dgm:t>
    </dgm:pt>
    <dgm:pt modelId="{2A3F7DAA-B48F-492C-9FA9-433D8A24100D}" type="sibTrans" cxnId="{F55766D5-3830-4665-83DA-08D6D46EA2E5}">
      <dgm:prSet/>
      <dgm:spPr/>
      <dgm:t>
        <a:bodyPr/>
        <a:lstStyle/>
        <a:p>
          <a:endParaRPr lang="en-GB"/>
        </a:p>
      </dgm:t>
    </dgm:pt>
    <dgm:pt modelId="{3BDBEEF7-E9DC-4A69-A730-8EA5D45FDD1F}">
      <dgm:prSet custT="1"/>
      <dgm:spPr/>
      <dgm:t>
        <a:bodyPr/>
        <a:lstStyle/>
        <a:p>
          <a:pPr marL="449263" lvl="2" indent="-173038" algn="l" defTabSz="533400">
            <a:lnSpc>
              <a:spcPct val="90000"/>
            </a:lnSpc>
            <a:spcBef>
              <a:spcPts val="300"/>
            </a:spcBef>
            <a:spcAft>
              <a:spcPct val="15000"/>
            </a:spcAft>
            <a:buFont typeface="Wingdings" panose="05000000000000000000" pitchFamily="2" charset="2"/>
            <a:buChar char="Ø"/>
          </a:pPr>
          <a:r>
            <a:rPr lang="en-US" sz="1200" u="none" kern="1200" dirty="0">
              <a:solidFill>
                <a:srgbClr val="333333"/>
              </a:solidFill>
              <a:latin typeface="Univers Next for HSBC Light" panose="020B0403030202020203" pitchFamily="34" charset="0"/>
              <a:ea typeface="+mn-ea"/>
              <a:cs typeface="+mn-cs"/>
            </a:rPr>
            <a:t>UK</a:t>
          </a:r>
          <a:r>
            <a:rPr lang="pl-PL" sz="1200" u="none" kern="1200" dirty="0">
              <a:solidFill>
                <a:srgbClr val="333333"/>
              </a:solidFill>
              <a:latin typeface="Univers Next for HSBC Light" panose="020B0403030202020203" pitchFamily="34" charset="0"/>
              <a:ea typeface="+mn-ea"/>
              <a:cs typeface="+mn-cs"/>
            </a:rPr>
            <a:t> </a:t>
          </a:r>
          <a:r>
            <a:rPr lang="en-US" sz="1200" u="none" kern="1200" dirty="0">
              <a:solidFill>
                <a:srgbClr val="333333"/>
              </a:solidFill>
              <a:latin typeface="Univers Next for HSBC Light" panose="020B0403030202020203" pitchFamily="34" charset="0"/>
              <a:ea typeface="+mn-ea"/>
              <a:cs typeface="+mn-cs"/>
            </a:rPr>
            <a:t>– PRA Stress Test  (5-year projections) and SS 1/23 </a:t>
          </a:r>
        </a:p>
      </dgm:t>
    </dgm:pt>
    <dgm:pt modelId="{BE1B8425-1247-4778-AF96-79BFA1F545B2}" type="parTrans" cxnId="{251BB8E2-59D3-45AF-91E3-5F6270ECADFD}">
      <dgm:prSet/>
      <dgm:spPr/>
      <dgm:t>
        <a:bodyPr/>
        <a:lstStyle/>
        <a:p>
          <a:endParaRPr lang="en-GB"/>
        </a:p>
      </dgm:t>
    </dgm:pt>
    <dgm:pt modelId="{6FD85B98-1C42-4695-80C0-E6865594431E}" type="sibTrans" cxnId="{251BB8E2-59D3-45AF-91E3-5F6270ECADFD}">
      <dgm:prSet/>
      <dgm:spPr/>
      <dgm:t>
        <a:bodyPr/>
        <a:lstStyle/>
        <a:p>
          <a:endParaRPr lang="en-GB"/>
        </a:p>
      </dgm:t>
    </dgm:pt>
    <dgm:pt modelId="{ADEAE88F-943D-4066-9044-D0BE62833BBB}">
      <dgm:prSet custT="1"/>
      <dgm:spPr/>
      <dgm:t>
        <a:bodyPr/>
        <a:lstStyle/>
        <a:p>
          <a:pPr marL="449263" lvl="2" indent="-173038" algn="l" defTabSz="533400">
            <a:lnSpc>
              <a:spcPct val="90000"/>
            </a:lnSpc>
            <a:spcBef>
              <a:spcPts val="300"/>
            </a:spcBef>
            <a:spcAft>
              <a:spcPct val="15000"/>
            </a:spcAft>
            <a:buFont typeface="Wingdings" panose="05000000000000000000" pitchFamily="2" charset="2"/>
            <a:buChar char="Ø"/>
          </a:pPr>
          <a:r>
            <a:rPr lang="en-US" sz="1200" u="none" kern="1200" dirty="0">
              <a:solidFill>
                <a:srgbClr val="333333"/>
              </a:solidFill>
              <a:latin typeface="Univers Next for HSBC Light" panose="020B0403030202020203" pitchFamily="34" charset="0"/>
              <a:ea typeface="+mn-ea"/>
              <a:cs typeface="+mn-cs"/>
            </a:rPr>
            <a:t>EU</a:t>
          </a:r>
          <a:r>
            <a:rPr lang="pl-PL" sz="1200" u="none" kern="1200" dirty="0">
              <a:solidFill>
                <a:srgbClr val="333333"/>
              </a:solidFill>
              <a:latin typeface="Univers Next for HSBC Light" panose="020B0403030202020203" pitchFamily="34" charset="0"/>
              <a:ea typeface="+mn-ea"/>
              <a:cs typeface="+mn-cs"/>
            </a:rPr>
            <a:t> </a:t>
          </a:r>
          <a:r>
            <a:rPr lang="en-US" sz="1200" u="none" kern="1200" dirty="0">
              <a:solidFill>
                <a:srgbClr val="333333"/>
              </a:solidFill>
              <a:latin typeface="Univers Next for HSBC Light" panose="020B0403030202020203" pitchFamily="34" charset="0"/>
              <a:ea typeface="+mn-ea"/>
              <a:cs typeface="+mn-cs"/>
            </a:rPr>
            <a:t>– European Banking Authority (EBA) Stress Test (3-year projections)</a:t>
          </a:r>
        </a:p>
      </dgm:t>
    </dgm:pt>
    <dgm:pt modelId="{A2747C1A-A11F-4019-A1D5-E2DF79EB06F7}" type="parTrans" cxnId="{96F84A80-3144-4D0B-B985-794D665C94E1}">
      <dgm:prSet/>
      <dgm:spPr/>
      <dgm:t>
        <a:bodyPr/>
        <a:lstStyle/>
        <a:p>
          <a:endParaRPr lang="en-GB"/>
        </a:p>
      </dgm:t>
    </dgm:pt>
    <dgm:pt modelId="{12C5A22D-3972-43DD-8BC4-BE44ABE10CB5}" type="sibTrans" cxnId="{96F84A80-3144-4D0B-B985-794D665C94E1}">
      <dgm:prSet/>
      <dgm:spPr/>
      <dgm:t>
        <a:bodyPr/>
        <a:lstStyle/>
        <a:p>
          <a:endParaRPr lang="en-GB"/>
        </a:p>
      </dgm:t>
    </dgm:pt>
    <dgm:pt modelId="{BAFDCF6E-8A73-4647-BBF2-10DEA559A6F5}">
      <dgm:prSet custT="1"/>
      <dgm:spPr/>
      <dgm:t>
        <a:bodyPr/>
        <a:lstStyle/>
        <a:p>
          <a:pPr marL="266700" lvl="1" indent="-152400" algn="l" defTabSz="533400">
            <a:lnSpc>
              <a:spcPct val="90000"/>
            </a:lnSpc>
            <a:spcBef>
              <a:spcPts val="1200"/>
            </a:spcBef>
            <a:spcAft>
              <a:spcPct val="15000"/>
            </a:spcAft>
            <a:buFont typeface="Arial" panose="020B0604020202020204" pitchFamily="34" charset="0"/>
            <a:buChar char="•"/>
          </a:pPr>
          <a:r>
            <a:rPr lang="en-US" sz="1200" u="none" kern="1200" dirty="0">
              <a:solidFill>
                <a:schemeClr val="tx1"/>
              </a:solidFill>
              <a:latin typeface="Univers Next for HSBC Light" panose="020B0403030202020203" pitchFamily="34" charset="0"/>
            </a:rPr>
            <a:t>From </a:t>
          </a:r>
          <a:r>
            <a:rPr lang="en-US" sz="1200" b="1" u="none" kern="1200" dirty="0">
              <a:solidFill>
                <a:schemeClr val="tx1"/>
              </a:solidFill>
              <a:latin typeface="Univers Next for HSBC Light" panose="020B0403030202020203" pitchFamily="34" charset="0"/>
            </a:rPr>
            <a:t>US perspective, Finance Models are mainly used in CCAR Stress Testing</a:t>
          </a:r>
          <a:r>
            <a:rPr lang="en-US" sz="1200" u="none" kern="1200" dirty="0">
              <a:solidFill>
                <a:schemeClr val="tx1"/>
              </a:solidFill>
              <a:latin typeface="Univers Next for HSBC Light" panose="020B0403030202020203" pitchFamily="34" charset="0"/>
            </a:rPr>
            <a:t>, therefore key regulations include:</a:t>
          </a:r>
        </a:p>
      </dgm:t>
    </dgm:pt>
    <dgm:pt modelId="{05A07551-8C51-4057-8B7B-E001FC868CE7}" type="sibTrans" cxnId="{43CBE8D1-6BFB-4AC8-A1D4-152C97F8BA19}">
      <dgm:prSet/>
      <dgm:spPr/>
      <dgm:t>
        <a:bodyPr/>
        <a:lstStyle/>
        <a:p>
          <a:endParaRPr lang="en-US"/>
        </a:p>
      </dgm:t>
    </dgm:pt>
    <dgm:pt modelId="{2E74D90A-E690-45DF-8381-4B09026FDC00}" type="parTrans" cxnId="{43CBE8D1-6BFB-4AC8-A1D4-152C97F8BA19}">
      <dgm:prSet/>
      <dgm:spPr/>
      <dgm:t>
        <a:bodyPr/>
        <a:lstStyle/>
        <a:p>
          <a:endParaRPr lang="en-US"/>
        </a:p>
      </dgm:t>
    </dgm:pt>
    <dgm:pt modelId="{2C7E54F6-F787-4E45-99A6-43D231FF5646}">
      <dgm:prSet phldrT="[Text]" custT="1"/>
      <dgm:spPr/>
      <dgm:t>
        <a:bodyPr/>
        <a:lstStyle/>
        <a:p>
          <a:r>
            <a:rPr lang="en-US" sz="1200" dirty="0">
              <a:latin typeface="Univers Next for HSBC Light" panose="020B0403030202020203" pitchFamily="34" charset="0"/>
            </a:rPr>
            <a:t>Regulation</a:t>
          </a:r>
          <a:r>
            <a:rPr lang="pl-PL" sz="1200" dirty="0">
              <a:latin typeface="Univers Next for HSBC Light" panose="020B0403030202020203" pitchFamily="34" charset="0"/>
            </a:rPr>
            <a:t>s</a:t>
          </a:r>
          <a:endParaRPr lang="en-US" sz="1200" dirty="0">
            <a:latin typeface="Univers Next for HSBC Light" panose="020B0403030202020203" pitchFamily="34" charset="0"/>
          </a:endParaRPr>
        </a:p>
      </dgm:t>
    </dgm:pt>
    <dgm:pt modelId="{50A9E42B-767E-47C1-B6DD-893B869CB99A}" type="sibTrans" cxnId="{5B9CCF79-121C-4C01-AB9D-D26C31E4D0F4}">
      <dgm:prSet/>
      <dgm:spPr/>
      <dgm:t>
        <a:bodyPr/>
        <a:lstStyle/>
        <a:p>
          <a:endParaRPr lang="en-US"/>
        </a:p>
      </dgm:t>
    </dgm:pt>
    <dgm:pt modelId="{C78B1EBA-B376-4E64-B43F-70AC145A44B7}" type="parTrans" cxnId="{5B9CCF79-121C-4C01-AB9D-D26C31E4D0F4}">
      <dgm:prSet/>
      <dgm:spPr/>
      <dgm:t>
        <a:bodyPr/>
        <a:lstStyle/>
        <a:p>
          <a:endParaRPr lang="en-US"/>
        </a:p>
      </dgm:t>
    </dgm:pt>
    <dgm:pt modelId="{CC87F385-3D52-413A-AD8E-3A68E672B959}" type="pres">
      <dgm:prSet presAssocID="{3F4F272C-EE6E-455B-BD12-2ED7594C4970}" presName="linear" presStyleCnt="0">
        <dgm:presLayoutVars>
          <dgm:dir/>
          <dgm:animLvl val="lvl"/>
          <dgm:resizeHandles val="exact"/>
        </dgm:presLayoutVars>
      </dgm:prSet>
      <dgm:spPr/>
    </dgm:pt>
    <dgm:pt modelId="{3E1B0B37-8297-4A1F-A39C-28022BC29B5B}" type="pres">
      <dgm:prSet presAssocID="{2C7E54F6-F787-4E45-99A6-43D231FF5646}" presName="parentLin" presStyleCnt="0"/>
      <dgm:spPr/>
    </dgm:pt>
    <dgm:pt modelId="{EF3F23F0-9CF7-4AD0-B14B-93B13FFE7D13}" type="pres">
      <dgm:prSet presAssocID="{2C7E54F6-F787-4E45-99A6-43D231FF5646}" presName="parentLeftMargin" presStyleLbl="node1" presStyleIdx="0" presStyleCnt="1" custScaleY="37478" custLinFactNeighborX="-88235" custLinFactNeighborY="-24069"/>
      <dgm:spPr/>
    </dgm:pt>
    <dgm:pt modelId="{98609B59-76B8-40E6-8385-E38A028685F9}" type="pres">
      <dgm:prSet presAssocID="{2C7E54F6-F787-4E45-99A6-43D231FF5646}" presName="parentText" presStyleLbl="node1" presStyleIdx="0" presStyleCnt="1" custScaleY="34621" custLinFactNeighborX="-37829" custLinFactNeighborY="-61453">
        <dgm:presLayoutVars>
          <dgm:chMax val="0"/>
          <dgm:bulletEnabled val="1"/>
        </dgm:presLayoutVars>
      </dgm:prSet>
      <dgm:spPr/>
    </dgm:pt>
    <dgm:pt modelId="{263949F4-12F0-4377-A09C-8E734B7CA207}" type="pres">
      <dgm:prSet presAssocID="{2C7E54F6-F787-4E45-99A6-43D231FF5646}" presName="negativeSpace" presStyleCnt="0"/>
      <dgm:spPr/>
    </dgm:pt>
    <dgm:pt modelId="{FD66C120-2691-459C-B0E5-88B8CAF02E18}" type="pres">
      <dgm:prSet presAssocID="{2C7E54F6-F787-4E45-99A6-43D231FF5646}" presName="childText" presStyleLbl="conFgAcc1" presStyleIdx="0" presStyleCnt="1" custScaleY="87423" custLinFactY="-238" custLinFactNeighborY="-100000">
        <dgm:presLayoutVars>
          <dgm:bulletEnabled val="1"/>
        </dgm:presLayoutVars>
      </dgm:prSet>
      <dgm:spPr/>
    </dgm:pt>
  </dgm:ptLst>
  <dgm:cxnLst>
    <dgm:cxn modelId="{17610B0C-67B9-4A59-9E4C-4C728E1E49F4}" type="presOf" srcId="{ADEAE88F-943D-4066-9044-D0BE62833BBB}" destId="{FD66C120-2691-459C-B0E5-88B8CAF02E18}" srcOrd="0" destOrd="7" presId="urn:microsoft.com/office/officeart/2005/8/layout/list1"/>
    <dgm:cxn modelId="{2267B311-C0B9-45FB-A107-F6473B17A7F5}" srcId="{BAFDCF6E-8A73-4647-BBF2-10DEA559A6F5}" destId="{BEE1971B-7A3C-4727-966B-EFD478E40F0F}" srcOrd="0" destOrd="0" parTransId="{4D1D78F1-0834-4AD9-AE43-4FF10A979739}" sibTransId="{223C87BE-BF66-4880-AFD2-AE144700A7A3}"/>
    <dgm:cxn modelId="{D7051E17-6376-4D73-9864-A344F388A044}" type="presOf" srcId="{3B7FC230-B997-4308-BCA5-ACF170C5AD2B}" destId="{FD66C120-2691-459C-B0E5-88B8CAF02E18}" srcOrd="0" destOrd="5" presId="urn:microsoft.com/office/officeart/2005/8/layout/list1"/>
    <dgm:cxn modelId="{55C5971A-4A0E-4321-A785-ED6B96B36C53}" type="presOf" srcId="{2C7E54F6-F787-4E45-99A6-43D231FF5646}" destId="{EF3F23F0-9CF7-4AD0-B14B-93B13FFE7D13}" srcOrd="0" destOrd="0" presId="urn:microsoft.com/office/officeart/2005/8/layout/list1"/>
    <dgm:cxn modelId="{4FD4A726-9BE5-4312-8FF8-B6F8B6A82F59}" type="presOf" srcId="{3BDBEEF7-E9DC-4A69-A730-8EA5D45FDD1F}" destId="{FD66C120-2691-459C-B0E5-88B8CAF02E18}" srcOrd="0" destOrd="6" presId="urn:microsoft.com/office/officeart/2005/8/layout/list1"/>
    <dgm:cxn modelId="{CE7A3327-0122-47A8-851D-3A5FDDAE405C}" type="presOf" srcId="{D64C16F9-83F1-402A-A502-E75DDCBC027D}" destId="{FD66C120-2691-459C-B0E5-88B8CAF02E18}" srcOrd="0" destOrd="4" presId="urn:microsoft.com/office/officeart/2005/8/layout/list1"/>
    <dgm:cxn modelId="{5B9CCF79-121C-4C01-AB9D-D26C31E4D0F4}" srcId="{3F4F272C-EE6E-455B-BD12-2ED7594C4970}" destId="{2C7E54F6-F787-4E45-99A6-43D231FF5646}" srcOrd="0" destOrd="0" parTransId="{C78B1EBA-B376-4E64-B43F-70AC145A44B7}" sibTransId="{50A9E42B-767E-47C1-B6DD-893B869CB99A}"/>
    <dgm:cxn modelId="{96F84A80-3144-4D0B-B985-794D665C94E1}" srcId="{2C7E54F6-F787-4E45-99A6-43D231FF5646}" destId="{ADEAE88F-943D-4066-9044-D0BE62833BBB}" srcOrd="3" destOrd="0" parTransId="{A2747C1A-A11F-4019-A1D5-E2DF79EB06F7}" sibTransId="{12C5A22D-3972-43DD-8BC4-BE44ABE10CB5}"/>
    <dgm:cxn modelId="{F40644A4-8AA0-4E81-94CE-2F104223FF67}" type="presOf" srcId="{2C7E54F6-F787-4E45-99A6-43D231FF5646}" destId="{98609B59-76B8-40E6-8385-E38A028685F9}" srcOrd="1" destOrd="0" presId="urn:microsoft.com/office/officeart/2005/8/layout/list1"/>
    <dgm:cxn modelId="{1ED7DBA5-65D9-4450-A19A-A638B23E0BB3}" type="presOf" srcId="{BEE1971B-7A3C-4727-966B-EFD478E40F0F}" destId="{FD66C120-2691-459C-B0E5-88B8CAF02E18}" srcOrd="0" destOrd="1" presId="urn:microsoft.com/office/officeart/2005/8/layout/list1"/>
    <dgm:cxn modelId="{E0BC7FC4-A2B7-45DB-9D65-E968546ABEA3}" srcId="{BAFDCF6E-8A73-4647-BBF2-10DEA559A6F5}" destId="{D5B0864C-1617-4085-930A-DC070B4550C5}" srcOrd="1" destOrd="0" parTransId="{1DBF3529-4F47-4014-89AD-75F71A34A955}" sibTransId="{D771107F-CE4A-44F3-BED7-356F58A7AA7E}"/>
    <dgm:cxn modelId="{09D770CC-084B-4560-9519-18B1012D4072}" srcId="{BAFDCF6E-8A73-4647-BBF2-10DEA559A6F5}" destId="{48AA0234-7D32-49EF-9099-50406A12BBBE}" srcOrd="2" destOrd="0" parTransId="{055F590C-E561-43FB-9DEA-E5ACB631DA53}" sibTransId="{D99497B3-2908-4220-AEA8-3A3CBCDAE462}"/>
    <dgm:cxn modelId="{43CBE8D1-6BFB-4AC8-A1D4-152C97F8BA19}" srcId="{2C7E54F6-F787-4E45-99A6-43D231FF5646}" destId="{BAFDCF6E-8A73-4647-BBF2-10DEA559A6F5}" srcOrd="0" destOrd="0" parTransId="{2E74D90A-E690-45DF-8381-4B09026FDC00}" sibTransId="{05A07551-8C51-4057-8B7B-E001FC868CE7}"/>
    <dgm:cxn modelId="{F55766D5-3830-4665-83DA-08D6D46EA2E5}" srcId="{2C7E54F6-F787-4E45-99A6-43D231FF5646}" destId="{3B7FC230-B997-4308-BCA5-ACF170C5AD2B}" srcOrd="1" destOrd="0" parTransId="{5AB10CEB-3DEF-4A20-B17A-803FD6B911AE}" sibTransId="{2A3F7DAA-B48F-492C-9FA9-433D8A24100D}"/>
    <dgm:cxn modelId="{429E1FDD-E4BD-4226-B777-F00CC8C69C42}" type="presOf" srcId="{48AA0234-7D32-49EF-9099-50406A12BBBE}" destId="{FD66C120-2691-459C-B0E5-88B8CAF02E18}" srcOrd="0" destOrd="3" presId="urn:microsoft.com/office/officeart/2005/8/layout/list1"/>
    <dgm:cxn modelId="{ACFF40DD-C37B-43F7-B7E7-2C5FBA795512}" type="presOf" srcId="{3F4F272C-EE6E-455B-BD12-2ED7594C4970}" destId="{CC87F385-3D52-413A-AD8E-3A68E672B959}" srcOrd="0" destOrd="0" presId="urn:microsoft.com/office/officeart/2005/8/layout/list1"/>
    <dgm:cxn modelId="{251BB8E2-59D3-45AF-91E3-5F6270ECADFD}" srcId="{2C7E54F6-F787-4E45-99A6-43D231FF5646}" destId="{3BDBEEF7-E9DC-4A69-A730-8EA5D45FDD1F}" srcOrd="2" destOrd="0" parTransId="{BE1B8425-1247-4778-AF96-79BFA1F545B2}" sibTransId="{6FD85B98-1C42-4695-80C0-E6865594431E}"/>
    <dgm:cxn modelId="{0BEB21EA-8BB4-4ECF-8CF6-548CCC179976}" srcId="{BAFDCF6E-8A73-4647-BBF2-10DEA559A6F5}" destId="{D64C16F9-83F1-402A-A502-E75DDCBC027D}" srcOrd="3" destOrd="0" parTransId="{11F57D11-771B-479F-8F1C-8AFAF143E945}" sibTransId="{48C1F42B-0984-47A6-AF5E-EEC7AC9F8511}"/>
    <dgm:cxn modelId="{073326F0-67D4-4DD0-9BB3-EA0760F6FB9F}" type="presOf" srcId="{BAFDCF6E-8A73-4647-BBF2-10DEA559A6F5}" destId="{FD66C120-2691-459C-B0E5-88B8CAF02E18}" srcOrd="0" destOrd="0" presId="urn:microsoft.com/office/officeart/2005/8/layout/list1"/>
    <dgm:cxn modelId="{08B328FE-D2E8-4190-98D4-51E1157DB822}" type="presOf" srcId="{D5B0864C-1617-4085-930A-DC070B4550C5}" destId="{FD66C120-2691-459C-B0E5-88B8CAF02E18}" srcOrd="0" destOrd="2" presId="urn:microsoft.com/office/officeart/2005/8/layout/list1"/>
    <dgm:cxn modelId="{7ACEAE3C-58F3-4E92-BB26-B9E412950085}" type="presParOf" srcId="{CC87F385-3D52-413A-AD8E-3A68E672B959}" destId="{3E1B0B37-8297-4A1F-A39C-28022BC29B5B}" srcOrd="0" destOrd="0" presId="urn:microsoft.com/office/officeart/2005/8/layout/list1"/>
    <dgm:cxn modelId="{7A055BE8-14FF-4E9F-8172-B4CF7111DAC8}" type="presParOf" srcId="{3E1B0B37-8297-4A1F-A39C-28022BC29B5B}" destId="{EF3F23F0-9CF7-4AD0-B14B-93B13FFE7D13}" srcOrd="0" destOrd="0" presId="urn:microsoft.com/office/officeart/2005/8/layout/list1"/>
    <dgm:cxn modelId="{05B82B58-78DA-4765-ADAF-91031F12C99B}" type="presParOf" srcId="{3E1B0B37-8297-4A1F-A39C-28022BC29B5B}" destId="{98609B59-76B8-40E6-8385-E38A028685F9}" srcOrd="1" destOrd="0" presId="urn:microsoft.com/office/officeart/2005/8/layout/list1"/>
    <dgm:cxn modelId="{AD39B1CF-EE8A-480B-B941-C5A66E28A0FC}" type="presParOf" srcId="{CC87F385-3D52-413A-AD8E-3A68E672B959}" destId="{263949F4-12F0-4377-A09C-8E734B7CA207}" srcOrd="1" destOrd="0" presId="urn:microsoft.com/office/officeart/2005/8/layout/list1"/>
    <dgm:cxn modelId="{5A0E1903-90CE-41A9-90F5-578F52A66FD3}" type="presParOf" srcId="{CC87F385-3D52-413A-AD8E-3A68E672B959}" destId="{FD66C120-2691-459C-B0E5-88B8CAF02E1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4F272C-EE6E-455B-BD12-2ED7594C49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C7E54F6-F787-4E45-99A6-43D231FF5646}">
      <dgm:prSet phldrT="[Text]" custT="1"/>
      <dgm:spPr/>
      <dgm:t>
        <a:bodyPr/>
        <a:lstStyle/>
        <a:p>
          <a:r>
            <a:rPr lang="en-US" sz="1200" dirty="0">
              <a:latin typeface="Univers Next for HSBC Light" panose="020B0403030202020203" pitchFamily="34" charset="0"/>
            </a:rPr>
            <a:t>Extracts from SR11/7, requirements on model development and validation</a:t>
          </a:r>
        </a:p>
      </dgm:t>
    </dgm:pt>
    <dgm:pt modelId="{C78B1EBA-B376-4E64-B43F-70AC145A44B7}" type="parTrans" cxnId="{5B9CCF79-121C-4C01-AB9D-D26C31E4D0F4}">
      <dgm:prSet/>
      <dgm:spPr/>
      <dgm:t>
        <a:bodyPr/>
        <a:lstStyle/>
        <a:p>
          <a:endParaRPr lang="en-US"/>
        </a:p>
      </dgm:t>
    </dgm:pt>
    <dgm:pt modelId="{50A9E42B-767E-47C1-B6DD-893B869CB99A}" type="sibTrans" cxnId="{5B9CCF79-121C-4C01-AB9D-D26C31E4D0F4}">
      <dgm:prSet/>
      <dgm:spPr/>
      <dgm:t>
        <a:bodyPr/>
        <a:lstStyle/>
        <a:p>
          <a:endParaRPr lang="en-US"/>
        </a:p>
      </dgm:t>
    </dgm:pt>
    <dgm:pt modelId="{BAFDCF6E-8A73-4647-BBF2-10DEA559A6F5}">
      <dgm:prSet custT="1"/>
      <dgm:spPr/>
      <dgm:t>
        <a:bodyPr/>
        <a:lstStyle/>
        <a:p>
          <a:pPr marL="114300" lvl="1" indent="0" algn="l" defTabSz="533400">
            <a:lnSpc>
              <a:spcPct val="90000"/>
            </a:lnSpc>
            <a:spcBef>
              <a:spcPct val="0"/>
            </a:spcBef>
            <a:spcAft>
              <a:spcPct val="15000"/>
            </a:spcAft>
            <a:buFont typeface="Arial" panose="020B0604020202020204" pitchFamily="34" charset="0"/>
            <a:buNone/>
          </a:pPr>
          <a:r>
            <a:rPr lang="en-GB" sz="1200" b="1" u="sng" kern="1200" dirty="0">
              <a:solidFill>
                <a:schemeClr val="tx1"/>
              </a:solidFill>
              <a:latin typeface="Univers Next for HSBC Light" panose="020B0403030202020203" pitchFamily="34" charset="0"/>
            </a:rPr>
            <a:t>Model data</a:t>
          </a:r>
          <a:r>
            <a:rPr lang="en-GB" sz="1200" u="none" kern="1200" dirty="0">
              <a:solidFill>
                <a:schemeClr val="tx1"/>
              </a:solidFill>
              <a:latin typeface="Univers Next for HSBC Light" panose="020B0403030202020203" pitchFamily="34" charset="0"/>
            </a:rPr>
            <a:t> </a:t>
          </a:r>
          <a:r>
            <a:rPr lang="pl-PL" sz="1200" u="none" kern="1200" dirty="0">
              <a:solidFill>
                <a:schemeClr val="tx1"/>
              </a:solidFill>
              <a:latin typeface="Univers Next for HSBC Light" panose="020B0403030202020203" pitchFamily="34" charset="0"/>
            </a:rPr>
            <a:t>„</a:t>
          </a:r>
          <a:r>
            <a:rPr lang="en-GB" sz="1200" u="none" kern="1200" dirty="0">
              <a:solidFill>
                <a:schemeClr val="tx1"/>
              </a:solidFill>
              <a:latin typeface="Univers Next for HSBC Light" panose="020B0403030202020203" pitchFamily="34" charset="0"/>
            </a:rPr>
            <a:t>The data and other information used to develop a model are of critical importance; there should be </a:t>
          </a:r>
          <a:r>
            <a:rPr lang="en-GB" sz="1200" b="1" u="none" kern="1200" dirty="0">
              <a:solidFill>
                <a:schemeClr val="tx1"/>
              </a:solidFill>
              <a:latin typeface="Univers Next for HSBC Light" panose="020B0403030202020203" pitchFamily="34" charset="0"/>
            </a:rPr>
            <a:t>rigorous assessment of data quality and relevance</a:t>
          </a:r>
          <a:r>
            <a:rPr lang="en-GB" sz="1200" u="none" kern="1200" dirty="0">
              <a:solidFill>
                <a:schemeClr val="tx1"/>
              </a:solidFill>
              <a:latin typeface="Univers Next for HSBC Light" panose="020B0403030202020203" pitchFamily="34" charset="0"/>
            </a:rPr>
            <a:t>, and appropriate documentation. Developers should be able to demonstrate that such data and information are </a:t>
          </a:r>
          <a:r>
            <a:rPr lang="en-GB" sz="1200" b="1" u="none" kern="1200" dirty="0">
              <a:solidFill>
                <a:schemeClr val="tx1"/>
              </a:solidFill>
              <a:latin typeface="Univers Next for HSBC Light" panose="020B0403030202020203" pitchFamily="34" charset="0"/>
            </a:rPr>
            <a:t>suitable</a:t>
          </a:r>
          <a:r>
            <a:rPr lang="en-GB" sz="1200" u="none" kern="1200" dirty="0">
              <a:solidFill>
                <a:schemeClr val="tx1"/>
              </a:solidFill>
              <a:latin typeface="Univers Next for HSBC Light" panose="020B0403030202020203" pitchFamily="34" charset="0"/>
            </a:rPr>
            <a:t> for the model and that they are </a:t>
          </a:r>
          <a:r>
            <a:rPr lang="en-GB" sz="1200" b="1" u="none" kern="1200" dirty="0">
              <a:solidFill>
                <a:schemeClr val="tx1"/>
              </a:solidFill>
              <a:latin typeface="Univers Next for HSBC Light" panose="020B0403030202020203" pitchFamily="34" charset="0"/>
            </a:rPr>
            <a:t>consistent</a:t>
          </a:r>
          <a:r>
            <a:rPr lang="en-GB" sz="1200" u="none" kern="1200" dirty="0">
              <a:solidFill>
                <a:schemeClr val="tx1"/>
              </a:solidFill>
              <a:latin typeface="Univers Next for HSBC Light" panose="020B0403030202020203" pitchFamily="34" charset="0"/>
            </a:rPr>
            <a:t> </a:t>
          </a:r>
          <a:r>
            <a:rPr lang="en-GB" sz="1200" b="1" u="none" kern="1200" dirty="0">
              <a:solidFill>
                <a:schemeClr val="tx1"/>
              </a:solidFill>
              <a:latin typeface="Univers Next for HSBC Light" panose="020B0403030202020203" pitchFamily="34" charset="0"/>
            </a:rPr>
            <a:t>with the theory </a:t>
          </a:r>
          <a:r>
            <a:rPr lang="en-GB" sz="1200" u="none" kern="1200" dirty="0">
              <a:solidFill>
                <a:schemeClr val="tx1"/>
              </a:solidFill>
              <a:latin typeface="Univers Next for HSBC Light" panose="020B0403030202020203" pitchFamily="34" charset="0"/>
            </a:rPr>
            <a:t>behind the approach and with </a:t>
          </a:r>
          <a:r>
            <a:rPr lang="en-GB" sz="1200" b="1" u="none" kern="1200" dirty="0">
              <a:solidFill>
                <a:schemeClr val="tx1"/>
              </a:solidFill>
              <a:latin typeface="Univers Next for HSBC Light" panose="020B0403030202020203" pitchFamily="34" charset="0"/>
            </a:rPr>
            <a:t>the chosen methodology</a:t>
          </a:r>
          <a:r>
            <a:rPr lang="en-GB" sz="1200" u="none" kern="1200" dirty="0">
              <a:solidFill>
                <a:schemeClr val="tx1"/>
              </a:solidFill>
              <a:latin typeface="Univers Next for HSBC Light" panose="020B0403030202020203" pitchFamily="34" charset="0"/>
            </a:rPr>
            <a:t>. If data </a:t>
          </a:r>
          <a:r>
            <a:rPr lang="en-GB" sz="1200" b="1" u="none" kern="1200" dirty="0">
              <a:solidFill>
                <a:schemeClr val="tx1"/>
              </a:solidFill>
              <a:latin typeface="Univers Next for HSBC Light" panose="020B0403030202020203" pitchFamily="34" charset="0"/>
            </a:rPr>
            <a:t>proxies</a:t>
          </a:r>
          <a:r>
            <a:rPr lang="en-GB" sz="1200" u="none" kern="1200" dirty="0">
              <a:solidFill>
                <a:schemeClr val="tx1"/>
              </a:solidFill>
              <a:latin typeface="Univers Next for HSBC Light" panose="020B0403030202020203" pitchFamily="34" charset="0"/>
            </a:rPr>
            <a:t> are used, they should be carefully identified, justified, and documented. If data and information are not </a:t>
          </a:r>
          <a:r>
            <a:rPr lang="en-GB" sz="1200" b="1" u="none" kern="1200" dirty="0">
              <a:solidFill>
                <a:schemeClr val="tx1"/>
              </a:solidFill>
              <a:latin typeface="Univers Next for HSBC Light" panose="020B0403030202020203" pitchFamily="34" charset="0"/>
            </a:rPr>
            <a:t>representative of the bank's portfolio</a:t>
          </a:r>
          <a:r>
            <a:rPr lang="en-GB" sz="1200" u="none" kern="1200" dirty="0">
              <a:solidFill>
                <a:schemeClr val="tx1"/>
              </a:solidFill>
              <a:latin typeface="Univers Next for HSBC Light" panose="020B0403030202020203" pitchFamily="34" charset="0"/>
            </a:rPr>
            <a:t> or other characteristics, or if </a:t>
          </a:r>
          <a:r>
            <a:rPr lang="en-GB" sz="1200" b="1" u="none" kern="1200" dirty="0">
              <a:solidFill>
                <a:schemeClr val="tx1"/>
              </a:solidFill>
              <a:latin typeface="Univers Next for HSBC Light" panose="020B0403030202020203" pitchFamily="34" charset="0"/>
            </a:rPr>
            <a:t>assumptions are made to adjust the data </a:t>
          </a:r>
          <a:r>
            <a:rPr lang="en-GB" sz="1200" u="none" kern="1200" dirty="0">
              <a:solidFill>
                <a:schemeClr val="tx1"/>
              </a:solidFill>
              <a:latin typeface="Univers Next for HSBC Light" panose="020B0403030202020203" pitchFamily="34" charset="0"/>
            </a:rPr>
            <a:t>and information, these factors should be properly tracked and </a:t>
          </a:r>
          <a:r>
            <a:rPr lang="en-US" sz="1200" u="none" kern="1200" noProof="0" dirty="0">
              <a:solidFill>
                <a:schemeClr val="tx1"/>
              </a:solidFill>
              <a:latin typeface="Univers Next for HSBC Light" panose="020B0403030202020203" pitchFamily="34" charset="0"/>
            </a:rPr>
            <a:t>analyzed</a:t>
          </a:r>
          <a:r>
            <a:rPr lang="en-GB" sz="1200" u="none" kern="1200" dirty="0">
              <a:solidFill>
                <a:schemeClr val="tx1"/>
              </a:solidFill>
              <a:latin typeface="Univers Next for HSBC Light" panose="020B0403030202020203" pitchFamily="34" charset="0"/>
            </a:rPr>
            <a:t> so that users are aware of potential limitations. This is particularly important for external data and information (from a vendor or outside party), especially as they relate to new products, instruments, or activities.</a:t>
          </a:r>
          <a:r>
            <a:rPr lang="pl-PL" sz="1200" u="none" kern="1200" dirty="0">
              <a:solidFill>
                <a:schemeClr val="tx1"/>
              </a:solidFill>
              <a:latin typeface="Univers Next for HSBC Light" panose="020B0403030202020203" pitchFamily="34" charset="0"/>
            </a:rPr>
            <a:t>” (Sr11/7, p.6)</a:t>
          </a:r>
          <a:endParaRPr lang="en-US" sz="1200" u="none" kern="1200" dirty="0">
            <a:solidFill>
              <a:schemeClr val="tx1"/>
            </a:solidFill>
            <a:latin typeface="Univers Next for HSBC Light" panose="020B0403030202020203" pitchFamily="34" charset="0"/>
          </a:endParaRPr>
        </a:p>
      </dgm:t>
    </dgm:pt>
    <dgm:pt modelId="{2E74D90A-E690-45DF-8381-4B09026FDC00}" type="parTrans" cxnId="{43CBE8D1-6BFB-4AC8-A1D4-152C97F8BA19}">
      <dgm:prSet/>
      <dgm:spPr/>
      <dgm:t>
        <a:bodyPr/>
        <a:lstStyle/>
        <a:p>
          <a:endParaRPr lang="en-US"/>
        </a:p>
      </dgm:t>
    </dgm:pt>
    <dgm:pt modelId="{05A07551-8C51-4057-8B7B-E001FC868CE7}" type="sibTrans" cxnId="{43CBE8D1-6BFB-4AC8-A1D4-152C97F8BA19}">
      <dgm:prSet/>
      <dgm:spPr/>
      <dgm:t>
        <a:bodyPr/>
        <a:lstStyle/>
        <a:p>
          <a:endParaRPr lang="en-US"/>
        </a:p>
      </dgm:t>
    </dgm:pt>
    <dgm:pt modelId="{1DEEBABE-8EF5-4073-BFB1-C5BFD3A8882E}">
      <dgm:prSet custT="1"/>
      <dgm:spPr/>
      <dgm:t>
        <a:bodyPr/>
        <a:lstStyle/>
        <a:p>
          <a:pPr marL="114300" lvl="1" indent="0" algn="l" defTabSz="533400">
            <a:lnSpc>
              <a:spcPct val="90000"/>
            </a:lnSpc>
            <a:spcBef>
              <a:spcPct val="0"/>
            </a:spcBef>
            <a:spcAft>
              <a:spcPct val="15000"/>
            </a:spcAft>
            <a:buFont typeface="Arial" panose="020B0604020202020204" pitchFamily="34" charset="0"/>
            <a:buNone/>
          </a:pPr>
          <a:r>
            <a:rPr lang="en-US" sz="1200" b="1" u="sng" kern="1200" dirty="0">
              <a:solidFill>
                <a:schemeClr val="tx1"/>
              </a:solidFill>
              <a:latin typeface="Univers Next for HSBC Light" panose="020B0403030202020203" pitchFamily="34" charset="0"/>
            </a:rPr>
            <a:t>Model testing</a:t>
          </a:r>
          <a:r>
            <a:rPr lang="en-US" sz="1200" b="1" u="none" kern="1200" dirty="0">
              <a:solidFill>
                <a:schemeClr val="tx1"/>
              </a:solidFill>
              <a:latin typeface="Univers Next for HSBC Light" panose="020B0403030202020203" pitchFamily="34" charset="0"/>
            </a:rPr>
            <a:t> </a:t>
          </a:r>
          <a:r>
            <a:rPr lang="pl-PL" sz="1200" b="1" u="none" kern="1200" dirty="0">
              <a:solidFill>
                <a:schemeClr val="tx1"/>
              </a:solidFill>
              <a:latin typeface="Univers Next for HSBC Light" panose="020B0403030202020203" pitchFamily="34" charset="0"/>
            </a:rPr>
            <a:t>„</a:t>
          </a:r>
          <a:r>
            <a:rPr lang="en-GB" sz="1200" u="none" kern="1200" dirty="0">
              <a:solidFill>
                <a:schemeClr val="tx1"/>
              </a:solidFill>
              <a:latin typeface="Univers Next for HSBC Light" panose="020B0403030202020203" pitchFamily="34" charset="0"/>
            </a:rPr>
            <a:t>An integral part of model development is testing, in which the various components of a model and its overall functioning are evaluated to determine whether the model is performing as intended. Model testing includes checking the </a:t>
          </a:r>
          <a:r>
            <a:rPr lang="en-GB" sz="1200" b="1" u="none" kern="1200" dirty="0">
              <a:solidFill>
                <a:schemeClr val="tx1"/>
              </a:solidFill>
              <a:latin typeface="Univers Next for HSBC Light" panose="020B0403030202020203" pitchFamily="34" charset="0"/>
            </a:rPr>
            <a:t>model's accuracy</a:t>
          </a:r>
          <a:r>
            <a:rPr lang="en-GB" sz="1200" u="none" kern="1200" dirty="0">
              <a:solidFill>
                <a:schemeClr val="tx1"/>
              </a:solidFill>
              <a:latin typeface="Univers Next for HSBC Light" panose="020B0403030202020203" pitchFamily="34" charset="0"/>
            </a:rPr>
            <a:t>, demonstrating that the model is </a:t>
          </a:r>
          <a:r>
            <a:rPr lang="en-GB" sz="1200" b="1" u="none" kern="1200" dirty="0">
              <a:solidFill>
                <a:schemeClr val="tx1"/>
              </a:solidFill>
              <a:latin typeface="Univers Next for HSBC Light" panose="020B0403030202020203" pitchFamily="34" charset="0"/>
            </a:rPr>
            <a:t>robust and stable</a:t>
          </a:r>
          <a:r>
            <a:rPr lang="en-GB" sz="1200" u="none" kern="1200" dirty="0">
              <a:solidFill>
                <a:schemeClr val="tx1"/>
              </a:solidFill>
              <a:latin typeface="Univers Next for HSBC Light" panose="020B0403030202020203" pitchFamily="34" charset="0"/>
            </a:rPr>
            <a:t>, </a:t>
          </a:r>
          <a:r>
            <a:rPr lang="en-GB" sz="1200" b="1" u="none" kern="1200" dirty="0">
              <a:solidFill>
                <a:schemeClr val="tx1"/>
              </a:solidFill>
              <a:latin typeface="Univers Next for HSBC Light" panose="020B0403030202020203" pitchFamily="34" charset="0"/>
            </a:rPr>
            <a:t>assessing potential limitations</a:t>
          </a:r>
          <a:r>
            <a:rPr lang="en-GB" sz="1200" u="none" kern="1200" dirty="0">
              <a:solidFill>
                <a:schemeClr val="tx1"/>
              </a:solidFill>
              <a:latin typeface="Univers Next for HSBC Light" panose="020B0403030202020203" pitchFamily="34" charset="0"/>
            </a:rPr>
            <a:t>, and </a:t>
          </a:r>
          <a:r>
            <a:rPr lang="en-GB" sz="1200" b="1" u="none" kern="1200" dirty="0">
              <a:solidFill>
                <a:schemeClr val="tx1"/>
              </a:solidFill>
              <a:latin typeface="Univers Next for HSBC Light" panose="020B0403030202020203" pitchFamily="34" charset="0"/>
            </a:rPr>
            <a:t>evaluating the model's behavior over a range of input values</a:t>
          </a:r>
          <a:r>
            <a:rPr lang="en-GB" sz="1200" u="none" kern="1200" dirty="0">
              <a:solidFill>
                <a:schemeClr val="tx1"/>
              </a:solidFill>
              <a:latin typeface="Univers Next for HSBC Light" panose="020B0403030202020203" pitchFamily="34" charset="0"/>
            </a:rPr>
            <a:t>. It should also assess the </a:t>
          </a:r>
          <a:r>
            <a:rPr lang="en-GB" sz="1200" b="1" u="none" kern="1200" dirty="0">
              <a:solidFill>
                <a:schemeClr val="tx1"/>
              </a:solidFill>
              <a:latin typeface="Univers Next for HSBC Light" panose="020B0403030202020203" pitchFamily="34" charset="0"/>
            </a:rPr>
            <a:t>impact of assumptions </a:t>
          </a:r>
          <a:r>
            <a:rPr lang="en-GB" sz="1200" u="none" kern="1200" dirty="0">
              <a:solidFill>
                <a:schemeClr val="tx1"/>
              </a:solidFill>
              <a:latin typeface="Univers Next for HSBC Light" panose="020B0403030202020203" pitchFamily="34" charset="0"/>
            </a:rPr>
            <a:t>and identify situations where the model performs poorly or becomes unreliable. Testing should be applied to actual circumstances under a variety of market conditions, </a:t>
          </a:r>
          <a:r>
            <a:rPr lang="en-GB" sz="1200" b="1" u="none" kern="1200" dirty="0">
              <a:solidFill>
                <a:schemeClr val="tx1"/>
              </a:solidFill>
              <a:latin typeface="Univers Next for HSBC Light" panose="020B0403030202020203" pitchFamily="34" charset="0"/>
            </a:rPr>
            <a:t>including scenarios that are outside the range of ordinary expectations</a:t>
          </a:r>
          <a:r>
            <a:rPr lang="en-GB" sz="1200" u="none" kern="1200" dirty="0">
              <a:solidFill>
                <a:schemeClr val="tx1"/>
              </a:solidFill>
              <a:latin typeface="Univers Next for HSBC Light" panose="020B0403030202020203" pitchFamily="34" charset="0"/>
            </a:rPr>
            <a:t>, and should encompass the </a:t>
          </a:r>
          <a:r>
            <a:rPr lang="en-GB" sz="1200" b="1" u="none" kern="1200" dirty="0">
              <a:solidFill>
                <a:schemeClr val="tx1"/>
              </a:solidFill>
              <a:latin typeface="Univers Next for HSBC Light" panose="020B0403030202020203" pitchFamily="34" charset="0"/>
            </a:rPr>
            <a:t>variety of products or applications </a:t>
          </a:r>
          <a:r>
            <a:rPr lang="en-GB" sz="1200" u="none" kern="1200" dirty="0">
              <a:solidFill>
                <a:schemeClr val="tx1"/>
              </a:solidFill>
              <a:latin typeface="Univers Next for HSBC Light" panose="020B0403030202020203" pitchFamily="34" charset="0"/>
            </a:rPr>
            <a:t>for which the model is intended. </a:t>
          </a:r>
          <a:r>
            <a:rPr lang="en-GB" sz="1200" b="1" u="none" kern="1200" dirty="0">
              <a:solidFill>
                <a:schemeClr val="tx1"/>
              </a:solidFill>
              <a:latin typeface="Univers Next for HSBC Light" panose="020B0403030202020203" pitchFamily="34" charset="0"/>
            </a:rPr>
            <a:t>Extreme values </a:t>
          </a:r>
          <a:r>
            <a:rPr lang="en-GB" sz="1200" u="none" kern="1200" dirty="0">
              <a:solidFill>
                <a:schemeClr val="tx1"/>
              </a:solidFill>
              <a:latin typeface="Univers Next for HSBC Light" panose="020B0403030202020203" pitchFamily="34" charset="0"/>
            </a:rPr>
            <a:t>for inputs should be evaluated to identify any boundaries of model effectiveness. The impact of model results on other models that rely on those results as inputs should also be evaluated. Included in testing activities should be the </a:t>
          </a:r>
          <a:r>
            <a:rPr lang="en-GB" sz="1200" b="1" u="none" kern="1200" dirty="0">
              <a:solidFill>
                <a:schemeClr val="tx1"/>
              </a:solidFill>
              <a:latin typeface="Univers Next for HSBC Light" panose="020B0403030202020203" pitchFamily="34" charset="0"/>
            </a:rPr>
            <a:t>purpose, design, and execution of test plans</a:t>
          </a:r>
          <a:r>
            <a:rPr lang="en-GB" sz="1200" u="none" kern="1200" dirty="0">
              <a:solidFill>
                <a:schemeClr val="tx1"/>
              </a:solidFill>
              <a:latin typeface="Univers Next for HSBC Light" panose="020B0403030202020203" pitchFamily="34" charset="0"/>
            </a:rPr>
            <a:t>, summary results with commentary and evaluation, and detailed analysis of informative samples. Testing activities should be appropriately </a:t>
          </a:r>
          <a:r>
            <a:rPr lang="en-GB" sz="1200" b="1" u="none" kern="1200" dirty="0">
              <a:solidFill>
                <a:schemeClr val="tx1"/>
              </a:solidFill>
              <a:latin typeface="Univers Next for HSBC Light" panose="020B0403030202020203" pitchFamily="34" charset="0"/>
            </a:rPr>
            <a:t>documented</a:t>
          </a:r>
          <a:r>
            <a:rPr lang="en-GB" sz="1200" u="none" kern="1200" dirty="0">
              <a:solidFill>
                <a:schemeClr val="tx1"/>
              </a:solidFill>
              <a:latin typeface="Univers Next for HSBC Light" panose="020B0403030202020203" pitchFamily="34" charset="0"/>
            </a:rPr>
            <a:t>.</a:t>
          </a:r>
          <a:r>
            <a:rPr lang="pl-PL" sz="1200" u="none" kern="1200" dirty="0">
              <a:solidFill>
                <a:schemeClr val="tx1"/>
              </a:solidFill>
              <a:latin typeface="Univers Next for HSBC Light" panose="020B0403030202020203" pitchFamily="34" charset="0"/>
            </a:rPr>
            <a:t>” (SR 11/7, p.6)</a:t>
          </a:r>
          <a:endParaRPr lang="en-US" sz="1200" u="none" kern="1200" dirty="0">
            <a:solidFill>
              <a:schemeClr val="tx1"/>
            </a:solidFill>
            <a:latin typeface="Univers Next for HSBC Light" panose="020B0403030202020203" pitchFamily="34" charset="0"/>
          </a:endParaRPr>
        </a:p>
      </dgm:t>
    </dgm:pt>
    <dgm:pt modelId="{0DC72FDC-2178-4AC7-833A-17950ED3A527}" type="parTrans" cxnId="{DB1DB805-4F27-4238-BE59-AEDC88A5C20E}">
      <dgm:prSet/>
      <dgm:spPr/>
      <dgm:t>
        <a:bodyPr/>
        <a:lstStyle/>
        <a:p>
          <a:endParaRPr lang="en-GB"/>
        </a:p>
      </dgm:t>
    </dgm:pt>
    <dgm:pt modelId="{609AFC41-C2CC-44E2-AAF8-FC0368C04581}" type="sibTrans" cxnId="{DB1DB805-4F27-4238-BE59-AEDC88A5C20E}">
      <dgm:prSet/>
      <dgm:spPr/>
      <dgm:t>
        <a:bodyPr/>
        <a:lstStyle/>
        <a:p>
          <a:endParaRPr lang="en-GB"/>
        </a:p>
      </dgm:t>
    </dgm:pt>
    <dgm:pt modelId="{0E4F601F-C719-4755-8589-29E94B0D18DF}">
      <dgm:prSet custT="1"/>
      <dgm:spPr/>
      <dgm:t>
        <a:bodyPr/>
        <a:lstStyle/>
        <a:p>
          <a:pPr marL="114300" marR="0" lvl="1" indent="0" algn="l" defTabSz="533400" eaLnBrk="1" fontAlgn="auto" latinLnBrk="0" hangingPunct="1">
            <a:lnSpc>
              <a:spcPct val="90000"/>
            </a:lnSpc>
            <a:spcBef>
              <a:spcPct val="0"/>
            </a:spcBef>
            <a:spcAft>
              <a:spcPct val="15000"/>
            </a:spcAft>
            <a:buClrTx/>
            <a:buSzTx/>
            <a:buFont typeface="Arial" panose="020B0604020202020204" pitchFamily="34" charset="0"/>
            <a:buNone/>
            <a:tabLst/>
            <a:defRPr/>
          </a:pPr>
          <a:r>
            <a:rPr lang="en-GB" sz="1200" b="1" u="sng" kern="1200" dirty="0">
              <a:solidFill>
                <a:schemeClr val="tx1"/>
              </a:solidFill>
              <a:latin typeface="Univers Next for HSBC Light" panose="020B0403030202020203" pitchFamily="34" charset="0"/>
            </a:rPr>
            <a:t>Use of judgment</a:t>
          </a:r>
          <a:r>
            <a:rPr lang="en-GB" sz="1200" b="1" u="none" kern="1200" dirty="0">
              <a:solidFill>
                <a:schemeClr val="tx1"/>
              </a:solidFill>
              <a:latin typeface="Univers Next for HSBC Light" panose="020B0403030202020203" pitchFamily="34" charset="0"/>
            </a:rPr>
            <a:t> </a:t>
          </a:r>
          <a:r>
            <a:rPr lang="pl-PL" sz="1200" b="1" u="none" kern="1200" dirty="0">
              <a:solidFill>
                <a:schemeClr val="tx1"/>
              </a:solidFill>
              <a:latin typeface="Univers Next for HSBC Light" panose="020B0403030202020203" pitchFamily="34" charset="0"/>
            </a:rPr>
            <a:t>„</a:t>
          </a:r>
          <a:r>
            <a:rPr lang="en-GB" sz="1200" b="1" u="none" kern="1200" dirty="0">
              <a:solidFill>
                <a:schemeClr val="tx1"/>
              </a:solidFill>
              <a:latin typeface="Univers Next for HSBC Light" panose="020B0403030202020203" pitchFamily="34" charset="0"/>
            </a:rPr>
            <a:t>Qualitative information and judgment </a:t>
          </a:r>
          <a:r>
            <a:rPr lang="en-GB" sz="1200" b="0" u="none" kern="1200" dirty="0">
              <a:solidFill>
                <a:schemeClr val="tx1"/>
              </a:solidFill>
              <a:latin typeface="Univers Next for HSBC Light" panose="020B0403030202020203" pitchFamily="34" charset="0"/>
            </a:rPr>
            <a:t>used in model development should be </a:t>
          </a:r>
          <a:r>
            <a:rPr lang="en-GB" sz="1200" b="1" u="none" kern="1200" dirty="0">
              <a:solidFill>
                <a:schemeClr val="tx1"/>
              </a:solidFill>
              <a:latin typeface="Univers Next for HSBC Light" panose="020B0403030202020203" pitchFamily="34" charset="0"/>
            </a:rPr>
            <a:t>evaluated, including the logic, judgment</a:t>
          </a:r>
          <a:r>
            <a:rPr lang="en-GB" sz="1200" b="0" u="none" kern="1200" dirty="0">
              <a:solidFill>
                <a:schemeClr val="tx1"/>
              </a:solidFill>
              <a:latin typeface="Univers Next for HSBC Light" panose="020B0403030202020203" pitchFamily="34" charset="0"/>
            </a:rPr>
            <a:t>, and types of information used, to establish the conceptual soundness of the model and set appropriate conditions for its use. The validation process should ensure that qualitative, judgmental assessments are conducted in an </a:t>
          </a:r>
          <a:r>
            <a:rPr lang="en-GB" sz="1200" b="1" u="none" kern="1200" dirty="0">
              <a:solidFill>
                <a:schemeClr val="tx1"/>
              </a:solidFill>
              <a:latin typeface="Univers Next for HSBC Light" panose="020B0403030202020203" pitchFamily="34" charset="0"/>
            </a:rPr>
            <a:t>appropriate and systematic manner</a:t>
          </a:r>
          <a:r>
            <a:rPr lang="en-GB" sz="1200" b="0" u="none" kern="1200" dirty="0">
              <a:solidFill>
                <a:schemeClr val="tx1"/>
              </a:solidFill>
              <a:latin typeface="Univers Next for HSBC Light" panose="020B0403030202020203" pitchFamily="34" charset="0"/>
            </a:rPr>
            <a:t>, are </a:t>
          </a:r>
          <a:r>
            <a:rPr lang="en-GB" sz="1200" b="1" u="none" kern="1200" dirty="0">
              <a:solidFill>
                <a:schemeClr val="tx1"/>
              </a:solidFill>
              <a:latin typeface="Univers Next for HSBC Light" panose="020B0403030202020203" pitchFamily="34" charset="0"/>
            </a:rPr>
            <a:t>well supported, </a:t>
          </a:r>
          <a:r>
            <a:rPr lang="en-GB" sz="1200" b="0" u="none" kern="1200" dirty="0">
              <a:solidFill>
                <a:schemeClr val="tx1"/>
              </a:solidFill>
              <a:latin typeface="Univers Next for HSBC Light" panose="020B0403030202020203" pitchFamily="34" charset="0"/>
            </a:rPr>
            <a:t>and are </a:t>
          </a:r>
          <a:r>
            <a:rPr lang="en-GB" sz="1200" b="1" u="none" kern="1200" dirty="0">
              <a:solidFill>
                <a:schemeClr val="tx1"/>
              </a:solidFill>
              <a:latin typeface="Univers Next for HSBC Light" panose="020B0403030202020203" pitchFamily="34" charset="0"/>
            </a:rPr>
            <a:t>documented</a:t>
          </a:r>
          <a:r>
            <a:rPr lang="en-GB" sz="1200" b="0" u="none" kern="1200" dirty="0">
              <a:solidFill>
                <a:schemeClr val="tx1"/>
              </a:solidFill>
              <a:latin typeface="Univers Next for HSBC Light" panose="020B0403030202020203" pitchFamily="34" charset="0"/>
            </a:rPr>
            <a:t>.</a:t>
          </a:r>
          <a:r>
            <a:rPr lang="pl-PL" sz="1200" b="0" u="none" kern="1200" dirty="0">
              <a:solidFill>
                <a:schemeClr val="tx1"/>
              </a:solidFill>
              <a:latin typeface="Univers Next for HSBC Light" panose="020B0403030202020203" pitchFamily="34" charset="0"/>
            </a:rPr>
            <a:t>” (SR11/7, p.12)</a:t>
          </a:r>
          <a:endParaRPr lang="en-US" sz="1200" u="none" kern="1200" dirty="0">
            <a:solidFill>
              <a:schemeClr val="tx1"/>
            </a:solidFill>
            <a:latin typeface="Univers Next for HSBC Light" panose="020B0403030202020203" pitchFamily="34" charset="0"/>
          </a:endParaRPr>
        </a:p>
      </dgm:t>
    </dgm:pt>
    <dgm:pt modelId="{698D3D19-B70F-43A6-84F1-9B0D458A559B}" type="parTrans" cxnId="{3BB86446-7CB5-42B9-839A-9B92520D4388}">
      <dgm:prSet/>
      <dgm:spPr/>
      <dgm:t>
        <a:bodyPr/>
        <a:lstStyle/>
        <a:p>
          <a:endParaRPr lang="en-GB"/>
        </a:p>
      </dgm:t>
    </dgm:pt>
    <dgm:pt modelId="{2789A442-5E8F-4DA0-B062-62FDEF349166}" type="sibTrans" cxnId="{3BB86446-7CB5-42B9-839A-9B92520D4388}">
      <dgm:prSet/>
      <dgm:spPr/>
      <dgm:t>
        <a:bodyPr/>
        <a:lstStyle/>
        <a:p>
          <a:endParaRPr lang="en-GB"/>
        </a:p>
      </dgm:t>
    </dgm:pt>
    <dgm:pt modelId="{F3C79BC2-9F81-404E-8C83-B690E9230CD5}">
      <dgm:prSet custT="1"/>
      <dgm:spPr/>
      <dgm:t>
        <a:bodyPr/>
        <a:lstStyle/>
        <a:p>
          <a:pPr marL="114300" lvl="1" indent="0" algn="l" defTabSz="533400">
            <a:lnSpc>
              <a:spcPct val="90000"/>
            </a:lnSpc>
            <a:spcBef>
              <a:spcPct val="0"/>
            </a:spcBef>
            <a:spcAft>
              <a:spcPct val="15000"/>
            </a:spcAft>
            <a:buFont typeface="Arial" panose="020B0604020202020204" pitchFamily="34" charset="0"/>
            <a:buNone/>
          </a:pPr>
          <a:endParaRPr lang="en-GB" sz="1200" b="1" u="none" kern="1200" dirty="0">
            <a:solidFill>
              <a:schemeClr val="tx1"/>
            </a:solidFill>
            <a:latin typeface="Univers Next for HSBC Light" panose="020B0403030202020203" pitchFamily="34" charset="0"/>
          </a:endParaRPr>
        </a:p>
      </dgm:t>
    </dgm:pt>
    <dgm:pt modelId="{88258AAF-2587-4696-9790-51FB3FB12149}" type="parTrans" cxnId="{AA971820-4138-4843-8703-EAD2D3349EB8}">
      <dgm:prSet/>
      <dgm:spPr/>
      <dgm:t>
        <a:bodyPr/>
        <a:lstStyle/>
        <a:p>
          <a:endParaRPr lang="en-GB"/>
        </a:p>
      </dgm:t>
    </dgm:pt>
    <dgm:pt modelId="{F6739588-EC68-436C-A5F0-707B45388B44}" type="sibTrans" cxnId="{AA971820-4138-4843-8703-EAD2D3349EB8}">
      <dgm:prSet/>
      <dgm:spPr/>
      <dgm:t>
        <a:bodyPr/>
        <a:lstStyle/>
        <a:p>
          <a:endParaRPr lang="en-GB"/>
        </a:p>
      </dgm:t>
    </dgm:pt>
    <dgm:pt modelId="{6022D2DA-A29E-4FA9-B475-2766944CB63A}">
      <dgm:prSet custT="1"/>
      <dgm:spPr/>
      <dgm:t>
        <a:bodyPr/>
        <a:lstStyle/>
        <a:p>
          <a:pPr marL="114300" lvl="1" indent="0" algn="l" defTabSz="533400">
            <a:lnSpc>
              <a:spcPct val="90000"/>
            </a:lnSpc>
            <a:spcBef>
              <a:spcPct val="0"/>
            </a:spcBef>
            <a:spcAft>
              <a:spcPct val="15000"/>
            </a:spcAft>
            <a:buFont typeface="Arial" panose="020B0604020202020204" pitchFamily="34" charset="0"/>
            <a:buNone/>
          </a:pPr>
          <a:endParaRPr lang="en-US" sz="1200" u="none" kern="1200" dirty="0">
            <a:solidFill>
              <a:schemeClr val="tx1"/>
            </a:solidFill>
            <a:latin typeface="Univers Next for HSBC Light" panose="020B0403030202020203" pitchFamily="34" charset="0"/>
          </a:endParaRPr>
        </a:p>
      </dgm:t>
    </dgm:pt>
    <dgm:pt modelId="{D50C0EB0-B4A0-4B35-9D4F-CA2A7CB57CF8}" type="parTrans" cxnId="{680D6BB7-0485-454E-B827-43144CADF8B1}">
      <dgm:prSet/>
      <dgm:spPr/>
      <dgm:t>
        <a:bodyPr/>
        <a:lstStyle/>
        <a:p>
          <a:endParaRPr lang="en-GB"/>
        </a:p>
      </dgm:t>
    </dgm:pt>
    <dgm:pt modelId="{6C093AB9-44D3-4854-B88D-8BE4152F307B}" type="sibTrans" cxnId="{680D6BB7-0485-454E-B827-43144CADF8B1}">
      <dgm:prSet/>
      <dgm:spPr/>
      <dgm:t>
        <a:bodyPr/>
        <a:lstStyle/>
        <a:p>
          <a:endParaRPr lang="en-GB"/>
        </a:p>
      </dgm:t>
    </dgm:pt>
    <dgm:pt modelId="{CEE3A5DA-7D72-460E-A1D4-629E91BBB0CE}">
      <dgm:prSet custT="1"/>
      <dgm:spPr/>
      <dgm:t>
        <a:bodyPr/>
        <a:lstStyle/>
        <a:p>
          <a:pPr marL="114300" marR="0" lvl="1" indent="0" algn="l" defTabSz="533400" eaLnBrk="1" fontAlgn="auto" latinLnBrk="0" hangingPunct="1">
            <a:lnSpc>
              <a:spcPct val="90000"/>
            </a:lnSpc>
            <a:spcBef>
              <a:spcPct val="0"/>
            </a:spcBef>
            <a:spcAft>
              <a:spcPct val="15000"/>
            </a:spcAft>
            <a:buClrTx/>
            <a:buSzTx/>
            <a:buFont typeface="Arial" panose="020B0604020202020204" pitchFamily="34" charset="0"/>
            <a:buNone/>
            <a:tabLst/>
            <a:defRPr/>
          </a:pPr>
          <a:r>
            <a:rPr lang="en-US" sz="1200" b="1" u="sng" kern="1200" dirty="0">
              <a:solidFill>
                <a:schemeClr val="tx1"/>
              </a:solidFill>
              <a:latin typeface="Univers Next for HSBC Light" panose="020B0403030202020203" pitchFamily="34" charset="0"/>
            </a:rPr>
            <a:t>Model validation</a:t>
          </a:r>
          <a:r>
            <a:rPr lang="en-US" sz="1200" b="1" u="none" kern="1200" dirty="0">
              <a:solidFill>
                <a:schemeClr val="tx1"/>
              </a:solidFill>
              <a:latin typeface="Univers Next for HSBC Light" panose="020B0403030202020203" pitchFamily="34" charset="0"/>
            </a:rPr>
            <a:t> </a:t>
          </a:r>
          <a:r>
            <a:rPr lang="pl-PL" sz="1200" b="1" u="none" kern="1200" dirty="0">
              <a:solidFill>
                <a:schemeClr val="tx1"/>
              </a:solidFill>
              <a:latin typeface="Univers Next for HSBC Light" panose="020B0403030202020203" pitchFamily="34" charset="0"/>
            </a:rPr>
            <a:t>„</a:t>
          </a:r>
          <a:r>
            <a:rPr lang="en-GB" sz="1200" b="1" u="none" kern="1200" dirty="0">
              <a:solidFill>
                <a:schemeClr val="tx1"/>
              </a:solidFill>
              <a:latin typeface="Univers Next for HSBC Light" panose="020B0403030202020203" pitchFamily="34" charset="0"/>
            </a:rPr>
            <a:t>All model components</a:t>
          </a:r>
          <a:r>
            <a:rPr lang="en-GB" sz="1200" u="none" kern="1200" dirty="0">
              <a:solidFill>
                <a:schemeClr val="tx1"/>
              </a:solidFill>
              <a:latin typeface="Univers Next for HSBC Light" panose="020B0403030202020203" pitchFamily="34" charset="0"/>
            </a:rPr>
            <a:t>, including </a:t>
          </a:r>
          <a:r>
            <a:rPr lang="en-GB" sz="1200" b="1" u="none" kern="1200" dirty="0">
              <a:solidFill>
                <a:schemeClr val="tx1"/>
              </a:solidFill>
              <a:latin typeface="Univers Next for HSBC Light" panose="020B0403030202020203" pitchFamily="34" charset="0"/>
            </a:rPr>
            <a:t>input</a:t>
          </a:r>
          <a:r>
            <a:rPr lang="en-GB" sz="1200" u="none" kern="1200" dirty="0">
              <a:solidFill>
                <a:schemeClr val="tx1"/>
              </a:solidFill>
              <a:latin typeface="Univers Next for HSBC Light" panose="020B0403030202020203" pitchFamily="34" charset="0"/>
            </a:rPr>
            <a:t>, </a:t>
          </a:r>
          <a:r>
            <a:rPr lang="en-GB" sz="1200" b="1" u="none" kern="1200" dirty="0">
              <a:solidFill>
                <a:schemeClr val="tx1"/>
              </a:solidFill>
              <a:latin typeface="Univers Next for HSBC Light" panose="020B0403030202020203" pitchFamily="34" charset="0"/>
            </a:rPr>
            <a:t>processing</a:t>
          </a:r>
          <a:r>
            <a:rPr lang="en-GB" sz="1200" u="none" kern="1200" dirty="0">
              <a:solidFill>
                <a:schemeClr val="tx1"/>
              </a:solidFill>
              <a:latin typeface="Univers Next for HSBC Light" panose="020B0403030202020203" pitchFamily="34" charset="0"/>
            </a:rPr>
            <a:t>, and </a:t>
          </a:r>
          <a:r>
            <a:rPr lang="en-GB" sz="1200" b="1" u="none" kern="1200" dirty="0">
              <a:solidFill>
                <a:schemeClr val="tx1"/>
              </a:solidFill>
              <a:latin typeface="Univers Next for HSBC Light" panose="020B0403030202020203" pitchFamily="34" charset="0"/>
            </a:rPr>
            <a:t>reporting</a:t>
          </a:r>
          <a:r>
            <a:rPr lang="en-GB" sz="1200" u="none" kern="1200" dirty="0">
              <a:solidFill>
                <a:schemeClr val="tx1"/>
              </a:solidFill>
              <a:latin typeface="Univers Next for HSBC Light" panose="020B0403030202020203" pitchFamily="34" charset="0"/>
            </a:rPr>
            <a:t>, </a:t>
          </a:r>
          <a:r>
            <a:rPr lang="en-GB" sz="1200" b="1" u="none" kern="1200" dirty="0">
              <a:solidFill>
                <a:schemeClr val="tx1"/>
              </a:solidFill>
              <a:latin typeface="Univers Next for HSBC Light" panose="020B0403030202020203" pitchFamily="34" charset="0"/>
            </a:rPr>
            <a:t>should be subject to validation</a:t>
          </a:r>
          <a:r>
            <a:rPr lang="en-GB" sz="1200" u="none" kern="1200" dirty="0">
              <a:solidFill>
                <a:schemeClr val="tx1"/>
              </a:solidFill>
              <a:latin typeface="Univers Next for HSBC Light" panose="020B0403030202020203" pitchFamily="34" charset="0"/>
            </a:rPr>
            <a:t>; this applies equally to models developed in-house and to those purchased from or developed by vendors or consultants. The rigor and sophistication of validation should be commensurate with the bank's overall use of models, the complexity and materiality of its models, and the size and complexity of the bank's operations.</a:t>
          </a:r>
          <a:r>
            <a:rPr lang="pl-PL" sz="1200" u="none" kern="1200" dirty="0">
              <a:solidFill>
                <a:schemeClr val="tx1"/>
              </a:solidFill>
              <a:latin typeface="Univers Next for HSBC Light" panose="020B0403030202020203" pitchFamily="34" charset="0"/>
            </a:rPr>
            <a:t>” (SR11/7 p.9)</a:t>
          </a:r>
          <a:endParaRPr lang="en-US" sz="1200" u="none" kern="1200" dirty="0">
            <a:solidFill>
              <a:schemeClr val="tx1"/>
            </a:solidFill>
            <a:latin typeface="Univers Next for HSBC Light" panose="020B0403030202020203" pitchFamily="34" charset="0"/>
          </a:endParaRPr>
        </a:p>
      </dgm:t>
    </dgm:pt>
    <dgm:pt modelId="{8FDC2E32-E8A1-4FAD-BA59-03516AF7D651}" type="parTrans" cxnId="{4B463C8E-86A5-4D68-9426-AC8DEBFF2F6E}">
      <dgm:prSet/>
      <dgm:spPr/>
      <dgm:t>
        <a:bodyPr/>
        <a:lstStyle/>
        <a:p>
          <a:endParaRPr lang="en-GB"/>
        </a:p>
      </dgm:t>
    </dgm:pt>
    <dgm:pt modelId="{2C69CA6F-3BBA-44A9-89D7-57655535150B}" type="sibTrans" cxnId="{4B463C8E-86A5-4D68-9426-AC8DEBFF2F6E}">
      <dgm:prSet/>
      <dgm:spPr/>
      <dgm:t>
        <a:bodyPr/>
        <a:lstStyle/>
        <a:p>
          <a:endParaRPr lang="en-GB"/>
        </a:p>
      </dgm:t>
    </dgm:pt>
    <dgm:pt modelId="{5E181189-CC89-4B85-B0F4-18A0BE018D8F}">
      <dgm:prSet custT="1"/>
      <dgm:spPr/>
      <dgm:t>
        <a:bodyPr/>
        <a:lstStyle/>
        <a:p>
          <a:pPr marL="114300" marR="0" lvl="1" indent="0" algn="l" defTabSz="533400" eaLnBrk="1" fontAlgn="auto" latinLnBrk="0" hangingPunct="1">
            <a:lnSpc>
              <a:spcPct val="90000"/>
            </a:lnSpc>
            <a:spcBef>
              <a:spcPct val="0"/>
            </a:spcBef>
            <a:spcAft>
              <a:spcPct val="15000"/>
            </a:spcAft>
            <a:buClrTx/>
            <a:buSzTx/>
            <a:buFont typeface="Arial" panose="020B0604020202020204" pitchFamily="34" charset="0"/>
            <a:buNone/>
            <a:tabLst/>
            <a:defRPr/>
          </a:pPr>
          <a:endParaRPr lang="en-US" sz="1200" u="none" kern="1200" dirty="0">
            <a:solidFill>
              <a:schemeClr val="tx1"/>
            </a:solidFill>
            <a:latin typeface="Univers Next for HSBC Light" panose="020B0403030202020203" pitchFamily="34" charset="0"/>
          </a:endParaRPr>
        </a:p>
      </dgm:t>
    </dgm:pt>
    <dgm:pt modelId="{A6C8194F-16D1-4C13-BB5B-DF2AC94A4498}" type="parTrans" cxnId="{0F251A21-A913-490B-85E0-79A2D9E30308}">
      <dgm:prSet/>
      <dgm:spPr/>
      <dgm:t>
        <a:bodyPr/>
        <a:lstStyle/>
        <a:p>
          <a:endParaRPr lang="en-GB"/>
        </a:p>
      </dgm:t>
    </dgm:pt>
    <dgm:pt modelId="{57389470-2A3C-40D2-A3C9-00FD2D7D7573}" type="sibTrans" cxnId="{0F251A21-A913-490B-85E0-79A2D9E30308}">
      <dgm:prSet/>
      <dgm:spPr/>
      <dgm:t>
        <a:bodyPr/>
        <a:lstStyle/>
        <a:p>
          <a:endParaRPr lang="en-GB"/>
        </a:p>
      </dgm:t>
    </dgm:pt>
    <dgm:pt modelId="{CC87F385-3D52-413A-AD8E-3A68E672B959}" type="pres">
      <dgm:prSet presAssocID="{3F4F272C-EE6E-455B-BD12-2ED7594C4970}" presName="linear" presStyleCnt="0">
        <dgm:presLayoutVars>
          <dgm:dir/>
          <dgm:animLvl val="lvl"/>
          <dgm:resizeHandles val="exact"/>
        </dgm:presLayoutVars>
      </dgm:prSet>
      <dgm:spPr/>
    </dgm:pt>
    <dgm:pt modelId="{3E1B0B37-8297-4A1F-A39C-28022BC29B5B}" type="pres">
      <dgm:prSet presAssocID="{2C7E54F6-F787-4E45-99A6-43D231FF5646}" presName="parentLin" presStyleCnt="0"/>
      <dgm:spPr/>
    </dgm:pt>
    <dgm:pt modelId="{EF3F23F0-9CF7-4AD0-B14B-93B13FFE7D13}" type="pres">
      <dgm:prSet presAssocID="{2C7E54F6-F787-4E45-99A6-43D231FF5646}" presName="parentLeftMargin" presStyleLbl="node1" presStyleIdx="0" presStyleCnt="1" custScaleY="37478" custLinFactNeighborX="-88235" custLinFactNeighborY="-24069"/>
      <dgm:spPr/>
    </dgm:pt>
    <dgm:pt modelId="{98609B59-76B8-40E6-8385-E38A028685F9}" type="pres">
      <dgm:prSet presAssocID="{2C7E54F6-F787-4E45-99A6-43D231FF5646}" presName="parentText" presStyleLbl="node1" presStyleIdx="0" presStyleCnt="1" custScaleY="421680" custLinFactNeighborX="-16262" custLinFactNeighborY="-18312">
        <dgm:presLayoutVars>
          <dgm:chMax val="0"/>
          <dgm:bulletEnabled val="1"/>
        </dgm:presLayoutVars>
      </dgm:prSet>
      <dgm:spPr/>
    </dgm:pt>
    <dgm:pt modelId="{263949F4-12F0-4377-A09C-8E734B7CA207}" type="pres">
      <dgm:prSet presAssocID="{2C7E54F6-F787-4E45-99A6-43D231FF5646}" presName="negativeSpace" presStyleCnt="0"/>
      <dgm:spPr/>
    </dgm:pt>
    <dgm:pt modelId="{FD66C120-2691-459C-B0E5-88B8CAF02E18}" type="pres">
      <dgm:prSet presAssocID="{2C7E54F6-F787-4E45-99A6-43D231FF5646}" presName="childText" presStyleLbl="conFgAcc1" presStyleIdx="0" presStyleCnt="1" custScaleY="130129" custLinFactNeighborY="8809">
        <dgm:presLayoutVars>
          <dgm:bulletEnabled val="1"/>
        </dgm:presLayoutVars>
      </dgm:prSet>
      <dgm:spPr/>
    </dgm:pt>
  </dgm:ptLst>
  <dgm:cxnLst>
    <dgm:cxn modelId="{DB1DB805-4F27-4238-BE59-AEDC88A5C20E}" srcId="{2C7E54F6-F787-4E45-99A6-43D231FF5646}" destId="{1DEEBABE-8EF5-4073-BFB1-C5BFD3A8882E}" srcOrd="2" destOrd="0" parTransId="{0DC72FDC-2178-4AC7-833A-17950ED3A527}" sibTransId="{609AFC41-C2CC-44E2-AAF8-FC0368C04581}"/>
    <dgm:cxn modelId="{55C5971A-4A0E-4321-A785-ED6B96B36C53}" type="presOf" srcId="{2C7E54F6-F787-4E45-99A6-43D231FF5646}" destId="{EF3F23F0-9CF7-4AD0-B14B-93B13FFE7D13}" srcOrd="0" destOrd="0" presId="urn:microsoft.com/office/officeart/2005/8/layout/list1"/>
    <dgm:cxn modelId="{AA971820-4138-4843-8703-EAD2D3349EB8}" srcId="{2C7E54F6-F787-4E45-99A6-43D231FF5646}" destId="{F3C79BC2-9F81-404E-8C83-B690E9230CD5}" srcOrd="1" destOrd="0" parTransId="{88258AAF-2587-4696-9790-51FB3FB12149}" sibTransId="{F6739588-EC68-436C-A5F0-707B45388B44}"/>
    <dgm:cxn modelId="{0F251A21-A913-490B-85E0-79A2D9E30308}" srcId="{2C7E54F6-F787-4E45-99A6-43D231FF5646}" destId="{5E181189-CC89-4B85-B0F4-18A0BE018D8F}" srcOrd="5" destOrd="0" parTransId="{A6C8194F-16D1-4C13-BB5B-DF2AC94A4498}" sibTransId="{57389470-2A3C-40D2-A3C9-00FD2D7D7573}"/>
    <dgm:cxn modelId="{72F39329-DB7A-4882-B03C-02021CCA33D4}" type="presOf" srcId="{1DEEBABE-8EF5-4073-BFB1-C5BFD3A8882E}" destId="{FD66C120-2691-459C-B0E5-88B8CAF02E18}" srcOrd="0" destOrd="2" presId="urn:microsoft.com/office/officeart/2005/8/layout/list1"/>
    <dgm:cxn modelId="{3BB86446-7CB5-42B9-839A-9B92520D4388}" srcId="{2C7E54F6-F787-4E45-99A6-43D231FF5646}" destId="{0E4F601F-C719-4755-8589-29E94B0D18DF}" srcOrd="4" destOrd="0" parTransId="{698D3D19-B70F-43A6-84F1-9B0D458A559B}" sibTransId="{2789A442-5E8F-4DA0-B062-62FDEF349166}"/>
    <dgm:cxn modelId="{5B9CCF79-121C-4C01-AB9D-D26C31E4D0F4}" srcId="{3F4F272C-EE6E-455B-BD12-2ED7594C4970}" destId="{2C7E54F6-F787-4E45-99A6-43D231FF5646}" srcOrd="0" destOrd="0" parTransId="{C78B1EBA-B376-4E64-B43F-70AC145A44B7}" sibTransId="{50A9E42B-767E-47C1-B6DD-893B869CB99A}"/>
    <dgm:cxn modelId="{E571F687-E686-4A83-8E08-CCA6FF6B1ED3}" type="presOf" srcId="{6022D2DA-A29E-4FA9-B475-2766944CB63A}" destId="{FD66C120-2691-459C-B0E5-88B8CAF02E18}" srcOrd="0" destOrd="3" presId="urn:microsoft.com/office/officeart/2005/8/layout/list1"/>
    <dgm:cxn modelId="{61E02C8A-06C4-431F-9705-6692AD2C2989}" type="presOf" srcId="{CEE3A5DA-7D72-460E-A1D4-629E91BBB0CE}" destId="{FD66C120-2691-459C-B0E5-88B8CAF02E18}" srcOrd="0" destOrd="6" presId="urn:microsoft.com/office/officeart/2005/8/layout/list1"/>
    <dgm:cxn modelId="{4B463C8E-86A5-4D68-9426-AC8DEBFF2F6E}" srcId="{2C7E54F6-F787-4E45-99A6-43D231FF5646}" destId="{CEE3A5DA-7D72-460E-A1D4-629E91BBB0CE}" srcOrd="6" destOrd="0" parTransId="{8FDC2E32-E8A1-4FAD-BA59-03516AF7D651}" sibTransId="{2C69CA6F-3BBA-44A9-89D7-57655535150B}"/>
    <dgm:cxn modelId="{CE260198-55CA-4076-AA80-CB7CCB1584C0}" type="presOf" srcId="{5E181189-CC89-4B85-B0F4-18A0BE018D8F}" destId="{FD66C120-2691-459C-B0E5-88B8CAF02E18}" srcOrd="0" destOrd="5" presId="urn:microsoft.com/office/officeart/2005/8/layout/list1"/>
    <dgm:cxn modelId="{F40644A4-8AA0-4E81-94CE-2F104223FF67}" type="presOf" srcId="{2C7E54F6-F787-4E45-99A6-43D231FF5646}" destId="{98609B59-76B8-40E6-8385-E38A028685F9}" srcOrd="1" destOrd="0" presId="urn:microsoft.com/office/officeart/2005/8/layout/list1"/>
    <dgm:cxn modelId="{EEFDC7A5-50F7-444B-91CF-02E5004B4AFF}" type="presOf" srcId="{0E4F601F-C719-4755-8589-29E94B0D18DF}" destId="{FD66C120-2691-459C-B0E5-88B8CAF02E18}" srcOrd="0" destOrd="4" presId="urn:microsoft.com/office/officeart/2005/8/layout/list1"/>
    <dgm:cxn modelId="{680D6BB7-0485-454E-B827-43144CADF8B1}" srcId="{2C7E54F6-F787-4E45-99A6-43D231FF5646}" destId="{6022D2DA-A29E-4FA9-B475-2766944CB63A}" srcOrd="3" destOrd="0" parTransId="{D50C0EB0-B4A0-4B35-9D4F-CA2A7CB57CF8}" sibTransId="{6C093AB9-44D3-4854-B88D-8BE4152F307B}"/>
    <dgm:cxn modelId="{43CBE8D1-6BFB-4AC8-A1D4-152C97F8BA19}" srcId="{2C7E54F6-F787-4E45-99A6-43D231FF5646}" destId="{BAFDCF6E-8A73-4647-BBF2-10DEA559A6F5}" srcOrd="0" destOrd="0" parTransId="{2E74D90A-E690-45DF-8381-4B09026FDC00}" sibTransId="{05A07551-8C51-4057-8B7B-E001FC868CE7}"/>
    <dgm:cxn modelId="{ACFF40DD-C37B-43F7-B7E7-2C5FBA795512}" type="presOf" srcId="{3F4F272C-EE6E-455B-BD12-2ED7594C4970}" destId="{CC87F385-3D52-413A-AD8E-3A68E672B959}" srcOrd="0" destOrd="0" presId="urn:microsoft.com/office/officeart/2005/8/layout/list1"/>
    <dgm:cxn modelId="{69A582EE-4632-41E4-9CF8-F33D59F4D18B}" type="presOf" srcId="{F3C79BC2-9F81-404E-8C83-B690E9230CD5}" destId="{FD66C120-2691-459C-B0E5-88B8CAF02E18}" srcOrd="0" destOrd="1" presId="urn:microsoft.com/office/officeart/2005/8/layout/list1"/>
    <dgm:cxn modelId="{073326F0-67D4-4DD0-9BB3-EA0760F6FB9F}" type="presOf" srcId="{BAFDCF6E-8A73-4647-BBF2-10DEA559A6F5}" destId="{FD66C120-2691-459C-B0E5-88B8CAF02E18}" srcOrd="0" destOrd="0" presId="urn:microsoft.com/office/officeart/2005/8/layout/list1"/>
    <dgm:cxn modelId="{7ACEAE3C-58F3-4E92-BB26-B9E412950085}" type="presParOf" srcId="{CC87F385-3D52-413A-AD8E-3A68E672B959}" destId="{3E1B0B37-8297-4A1F-A39C-28022BC29B5B}" srcOrd="0" destOrd="0" presId="urn:microsoft.com/office/officeart/2005/8/layout/list1"/>
    <dgm:cxn modelId="{7A055BE8-14FF-4E9F-8172-B4CF7111DAC8}" type="presParOf" srcId="{3E1B0B37-8297-4A1F-A39C-28022BC29B5B}" destId="{EF3F23F0-9CF7-4AD0-B14B-93B13FFE7D13}" srcOrd="0" destOrd="0" presId="urn:microsoft.com/office/officeart/2005/8/layout/list1"/>
    <dgm:cxn modelId="{05B82B58-78DA-4765-ADAF-91031F12C99B}" type="presParOf" srcId="{3E1B0B37-8297-4A1F-A39C-28022BC29B5B}" destId="{98609B59-76B8-40E6-8385-E38A028685F9}" srcOrd="1" destOrd="0" presId="urn:microsoft.com/office/officeart/2005/8/layout/list1"/>
    <dgm:cxn modelId="{AD39B1CF-EE8A-480B-B941-C5A66E28A0FC}" type="presParOf" srcId="{CC87F385-3D52-413A-AD8E-3A68E672B959}" destId="{263949F4-12F0-4377-A09C-8E734B7CA207}" srcOrd="1" destOrd="0" presId="urn:microsoft.com/office/officeart/2005/8/layout/list1"/>
    <dgm:cxn modelId="{5A0E1903-90CE-41A9-90F5-578F52A66FD3}" type="presParOf" srcId="{CC87F385-3D52-413A-AD8E-3A68E672B959}" destId="{FD66C120-2691-459C-B0E5-88B8CAF02E1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D3673D-5C52-434C-93C1-1036E2B775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549D08F-D633-4C57-B7E1-22BB5894AB15}" type="pres">
      <dgm:prSet presAssocID="{D2D3673D-5C52-434C-93C1-1036E2B7756A}" presName="linear" presStyleCnt="0">
        <dgm:presLayoutVars>
          <dgm:dir/>
          <dgm:animLvl val="lvl"/>
          <dgm:resizeHandles val="exact"/>
        </dgm:presLayoutVars>
      </dgm:prSet>
      <dgm:spPr/>
    </dgm:pt>
  </dgm:ptLst>
  <dgm:cxnLst>
    <dgm:cxn modelId="{6B3D1257-FDE9-4962-A016-7E5141686013}" type="presOf" srcId="{D2D3673D-5C52-434C-93C1-1036E2B7756A}" destId="{2549D08F-D633-4C57-B7E1-22BB5894AB15}"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05F93F-2951-45C8-9080-E98C8B71DE2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FA97856-F632-4FDB-B4A0-4B61CA806BF5}">
      <dgm:prSet phldrT="[Text]" custT="1"/>
      <dgm:spPr/>
      <dgm:t>
        <a:bodyPr/>
        <a:lstStyle/>
        <a:p>
          <a:r>
            <a:rPr lang="en-US" sz="1400" dirty="0">
              <a:latin typeface="Univers Next for HSBC Light" panose="020B0403030202020203" pitchFamily="34" charset="0"/>
            </a:rPr>
            <a:t>Categories of Risk </a:t>
          </a:r>
        </a:p>
      </dgm:t>
    </dgm:pt>
    <dgm:pt modelId="{5DB92ED7-63E4-4C7C-83F4-35F1292BE670}" type="parTrans" cxnId="{8A259331-3ECD-4A42-8C0F-D14A8A4974BE}">
      <dgm:prSet/>
      <dgm:spPr/>
      <dgm:t>
        <a:bodyPr/>
        <a:lstStyle/>
        <a:p>
          <a:endParaRPr lang="en-US"/>
        </a:p>
      </dgm:t>
    </dgm:pt>
    <dgm:pt modelId="{DBF021C2-3108-46EA-919E-09FD244AE516}" type="sibTrans" cxnId="{8A259331-3ECD-4A42-8C0F-D14A8A4974BE}">
      <dgm:prSet/>
      <dgm:spPr/>
      <dgm:t>
        <a:bodyPr/>
        <a:lstStyle/>
        <a:p>
          <a:endParaRPr lang="en-US"/>
        </a:p>
      </dgm:t>
    </dgm:pt>
    <dgm:pt modelId="{80CF5D6C-8671-4DDB-A3D2-5877374E94B7}">
      <dgm:prSet custT="1"/>
      <dgm:spPr/>
      <dgm:t>
        <a:bodyPr/>
        <a:lstStyle/>
        <a:p>
          <a:pPr marL="268288" indent="-268288">
            <a:spcBef>
              <a:spcPts val="300"/>
            </a:spcBef>
            <a:buFont typeface="Wingdings" panose="05000000000000000000" pitchFamily="2" charset="2"/>
            <a:buChar char="Ø"/>
          </a:pPr>
          <a:r>
            <a:rPr lang="en-GB" sz="1200" b="1" i="0" dirty="0"/>
            <a:t>Credit risk</a:t>
          </a:r>
          <a:r>
            <a:rPr lang="en-GB" sz="1200" b="0" i="0" dirty="0"/>
            <a:t>: borrowers/counterparties fail to meet obligations (incl. concentration risk).</a:t>
          </a:r>
          <a:endParaRPr lang="en-US" sz="1200" dirty="0"/>
        </a:p>
      </dgm:t>
    </dgm:pt>
    <dgm:pt modelId="{F81D08D2-81DE-4086-8714-F6C8AB647598}" type="parTrans" cxnId="{8CC5B029-2A9F-4F5A-8F2D-50E233F46ABC}">
      <dgm:prSet/>
      <dgm:spPr/>
      <dgm:t>
        <a:bodyPr/>
        <a:lstStyle/>
        <a:p>
          <a:endParaRPr lang="en-US"/>
        </a:p>
      </dgm:t>
    </dgm:pt>
    <dgm:pt modelId="{742612D1-1035-419D-8B00-CA3F2D53D446}" type="sibTrans" cxnId="{8CC5B029-2A9F-4F5A-8F2D-50E233F46ABC}">
      <dgm:prSet/>
      <dgm:spPr/>
      <dgm:t>
        <a:bodyPr/>
        <a:lstStyle/>
        <a:p>
          <a:endParaRPr lang="en-US"/>
        </a:p>
      </dgm:t>
    </dgm:pt>
    <dgm:pt modelId="{3FEE0E61-7956-4DE0-A687-3CE1CB8D2FB3}">
      <dgm:prSet custT="1"/>
      <dgm:spPr/>
      <dgm:t>
        <a:bodyPr/>
        <a:lstStyle/>
        <a:p>
          <a:pPr marL="114300" indent="0">
            <a:spcBef>
              <a:spcPct val="0"/>
            </a:spcBef>
          </a:pPr>
          <a:endParaRPr lang="en-US" sz="1200" dirty="0"/>
        </a:p>
      </dgm:t>
    </dgm:pt>
    <dgm:pt modelId="{0470E4D9-F246-450A-813A-C24440C44892}" type="parTrans" cxnId="{49174567-D64D-40D9-A030-60F21F5C7D4E}">
      <dgm:prSet/>
      <dgm:spPr/>
      <dgm:t>
        <a:bodyPr/>
        <a:lstStyle/>
        <a:p>
          <a:endParaRPr lang="en-GB"/>
        </a:p>
      </dgm:t>
    </dgm:pt>
    <dgm:pt modelId="{E7D4C4F1-7981-4806-BF49-8DE32232AC34}" type="sibTrans" cxnId="{49174567-D64D-40D9-A030-60F21F5C7D4E}">
      <dgm:prSet/>
      <dgm:spPr/>
      <dgm:t>
        <a:bodyPr/>
        <a:lstStyle/>
        <a:p>
          <a:endParaRPr lang="en-GB"/>
        </a:p>
      </dgm:t>
    </dgm:pt>
    <dgm:pt modelId="{90F69A5A-77C9-4FE9-8E30-A10B034090F0}">
      <dgm:prSet custT="1"/>
      <dgm:spPr/>
      <dgm:t>
        <a:bodyPr/>
        <a:lstStyle/>
        <a:p>
          <a:pPr marL="268288" indent="-268288">
            <a:spcBef>
              <a:spcPts val="300"/>
            </a:spcBef>
            <a:buFont typeface="Wingdings" panose="05000000000000000000" pitchFamily="2" charset="2"/>
            <a:buChar char="Ø"/>
          </a:pPr>
          <a:r>
            <a:rPr lang="en-GB" sz="1200" b="1" i="0" dirty="0"/>
            <a:t>Market risk</a:t>
          </a:r>
          <a:r>
            <a:rPr lang="en-GB" sz="1200" b="0" i="0" dirty="0"/>
            <a:t>: losses from movements in rates, FX, equities, commodities, credit spreads.</a:t>
          </a:r>
        </a:p>
      </dgm:t>
    </dgm:pt>
    <dgm:pt modelId="{AE579090-7563-4F03-86D9-2AE520D48A9E}" type="parTrans" cxnId="{D076CB3A-59C6-4FB3-AF9A-120096882769}">
      <dgm:prSet/>
      <dgm:spPr/>
      <dgm:t>
        <a:bodyPr/>
        <a:lstStyle/>
        <a:p>
          <a:endParaRPr lang="en-GB"/>
        </a:p>
      </dgm:t>
    </dgm:pt>
    <dgm:pt modelId="{DE4AED8E-4DA7-42BC-BC96-73183F2DF77B}" type="sibTrans" cxnId="{D076CB3A-59C6-4FB3-AF9A-120096882769}">
      <dgm:prSet/>
      <dgm:spPr/>
      <dgm:t>
        <a:bodyPr/>
        <a:lstStyle/>
        <a:p>
          <a:endParaRPr lang="en-GB"/>
        </a:p>
      </dgm:t>
    </dgm:pt>
    <dgm:pt modelId="{4220CBE2-AD2B-44B8-8FCF-052818298744}">
      <dgm:prSet custT="1"/>
      <dgm:spPr/>
      <dgm:t>
        <a:bodyPr/>
        <a:lstStyle/>
        <a:p>
          <a:pPr marL="268288" indent="-268288">
            <a:spcBef>
              <a:spcPts val="300"/>
            </a:spcBef>
            <a:buFont typeface="Wingdings" panose="05000000000000000000" pitchFamily="2" charset="2"/>
            <a:buChar char="Ø"/>
          </a:pPr>
          <a:r>
            <a:rPr lang="en-GB" sz="1200" b="1" i="0" dirty="0"/>
            <a:t>Model risk</a:t>
          </a:r>
          <a:r>
            <a:rPr lang="en-GB" sz="1200" b="0" i="0" dirty="0"/>
            <a:t>: adverse impact from decisions based on incorrect or misused models.</a:t>
          </a:r>
        </a:p>
      </dgm:t>
    </dgm:pt>
    <dgm:pt modelId="{AFEDEFA9-E987-4B2C-8569-3B3B620FFBB7}" type="parTrans" cxnId="{36309D34-F871-4CC3-A8C9-7F786E2701C0}">
      <dgm:prSet/>
      <dgm:spPr/>
      <dgm:t>
        <a:bodyPr/>
        <a:lstStyle/>
        <a:p>
          <a:endParaRPr lang="en-GB"/>
        </a:p>
      </dgm:t>
    </dgm:pt>
    <dgm:pt modelId="{8B69CE10-378F-4B79-8451-2440E9189898}" type="sibTrans" cxnId="{36309D34-F871-4CC3-A8C9-7F786E2701C0}">
      <dgm:prSet/>
      <dgm:spPr/>
      <dgm:t>
        <a:bodyPr/>
        <a:lstStyle/>
        <a:p>
          <a:endParaRPr lang="en-GB"/>
        </a:p>
      </dgm:t>
    </dgm:pt>
    <dgm:pt modelId="{F457068C-1B64-4EDB-95D8-4933E23EA317}">
      <dgm:prSet custT="1"/>
      <dgm:spPr/>
      <dgm:t>
        <a:bodyPr/>
        <a:lstStyle/>
        <a:p>
          <a:pPr marL="268288" indent="-268288">
            <a:spcBef>
              <a:spcPts val="300"/>
            </a:spcBef>
            <a:buFont typeface="Wingdings" panose="05000000000000000000" pitchFamily="2" charset="2"/>
            <a:buChar char="Ø"/>
          </a:pPr>
          <a:r>
            <a:rPr lang="en-GB" sz="1200" b="1" i="0" dirty="0"/>
            <a:t>Regulatory/compliance risk</a:t>
          </a:r>
          <a:r>
            <a:rPr lang="en-GB" sz="1200" b="0" i="0" dirty="0"/>
            <a:t>: breaches of laws, rules, or supervisory expectations.</a:t>
          </a:r>
        </a:p>
      </dgm:t>
    </dgm:pt>
    <dgm:pt modelId="{F28CE4F9-7536-4A40-955A-861E769D954D}" type="parTrans" cxnId="{CEA31D6C-4EE6-4E6F-8EC1-632E2321770B}">
      <dgm:prSet/>
      <dgm:spPr/>
      <dgm:t>
        <a:bodyPr/>
        <a:lstStyle/>
        <a:p>
          <a:endParaRPr lang="en-GB"/>
        </a:p>
      </dgm:t>
    </dgm:pt>
    <dgm:pt modelId="{3604F97C-8A71-41A3-BF12-3E86EDBDB8C6}" type="sibTrans" cxnId="{CEA31D6C-4EE6-4E6F-8EC1-632E2321770B}">
      <dgm:prSet/>
      <dgm:spPr/>
      <dgm:t>
        <a:bodyPr/>
        <a:lstStyle/>
        <a:p>
          <a:endParaRPr lang="en-GB"/>
        </a:p>
      </dgm:t>
    </dgm:pt>
    <dgm:pt modelId="{1B8CCA31-ED44-43EB-B68E-2E9909CA3C50}">
      <dgm:prSet custT="1"/>
      <dgm:spPr/>
      <dgm:t>
        <a:bodyPr/>
        <a:lstStyle/>
        <a:p>
          <a:pPr marL="268288" indent="-268288">
            <a:spcBef>
              <a:spcPts val="300"/>
            </a:spcBef>
            <a:buFont typeface="Wingdings" panose="05000000000000000000" pitchFamily="2" charset="2"/>
            <a:buChar char="Ø"/>
          </a:pPr>
          <a:r>
            <a:rPr lang="en-GB" sz="1200" b="1" i="0" dirty="0"/>
            <a:t>Strategic/business risk</a:t>
          </a:r>
          <a:r>
            <a:rPr lang="en-GB" sz="1200" b="0" i="0" dirty="0"/>
            <a:t>: poor business decisions, competitive pressures, execution risk.</a:t>
          </a:r>
        </a:p>
      </dgm:t>
    </dgm:pt>
    <dgm:pt modelId="{E554032D-2FC5-45F4-BDD1-0400ED218887}" type="parTrans" cxnId="{51CA816D-34EF-457D-B9AF-0C9A54467824}">
      <dgm:prSet/>
      <dgm:spPr/>
      <dgm:t>
        <a:bodyPr/>
        <a:lstStyle/>
        <a:p>
          <a:endParaRPr lang="en-GB"/>
        </a:p>
      </dgm:t>
    </dgm:pt>
    <dgm:pt modelId="{E242FC98-01D9-4C28-A69D-B43E2D3E6052}" type="sibTrans" cxnId="{51CA816D-34EF-457D-B9AF-0C9A54467824}">
      <dgm:prSet/>
      <dgm:spPr/>
      <dgm:t>
        <a:bodyPr/>
        <a:lstStyle/>
        <a:p>
          <a:endParaRPr lang="en-GB"/>
        </a:p>
      </dgm:t>
    </dgm:pt>
    <dgm:pt modelId="{757F0C7D-575F-4005-8B87-F1395D338AFA}">
      <dgm:prSet custT="1"/>
      <dgm:spPr/>
      <dgm:t>
        <a:bodyPr/>
        <a:lstStyle/>
        <a:p>
          <a:pPr marL="268288" indent="-268288">
            <a:spcBef>
              <a:spcPts val="300"/>
            </a:spcBef>
            <a:buFont typeface="Wingdings" panose="05000000000000000000" pitchFamily="2" charset="2"/>
            <a:buChar char="Ø"/>
          </a:pPr>
          <a:r>
            <a:rPr lang="en-GB" sz="1200" b="1" i="0" dirty="0"/>
            <a:t>Reputational risk</a:t>
          </a:r>
          <a:r>
            <a:rPr lang="en-GB" sz="1200" b="0" i="0" dirty="0"/>
            <a:t>: damage to trust/brand (often a consequence of other risks).</a:t>
          </a:r>
        </a:p>
      </dgm:t>
    </dgm:pt>
    <dgm:pt modelId="{C67FC55B-F81D-4A1D-9616-71D9B393890E}" type="parTrans" cxnId="{160CC3BA-C688-410D-983C-53A2EE724C20}">
      <dgm:prSet/>
      <dgm:spPr/>
      <dgm:t>
        <a:bodyPr/>
        <a:lstStyle/>
        <a:p>
          <a:endParaRPr lang="en-GB"/>
        </a:p>
      </dgm:t>
    </dgm:pt>
    <dgm:pt modelId="{1DA5D88E-C4F5-40E4-9A08-848B28CF546F}" type="sibTrans" cxnId="{160CC3BA-C688-410D-983C-53A2EE724C20}">
      <dgm:prSet/>
      <dgm:spPr/>
      <dgm:t>
        <a:bodyPr/>
        <a:lstStyle/>
        <a:p>
          <a:endParaRPr lang="en-GB"/>
        </a:p>
      </dgm:t>
    </dgm:pt>
    <dgm:pt modelId="{6B06A260-736D-40DD-82F8-9767AB5EFCD0}">
      <dgm:prSet custT="1"/>
      <dgm:spPr/>
      <dgm:t>
        <a:bodyPr/>
        <a:lstStyle/>
        <a:p>
          <a:pPr marL="268288" indent="-268288">
            <a:spcBef>
              <a:spcPts val="300"/>
            </a:spcBef>
            <a:buFont typeface="Wingdings" panose="05000000000000000000" pitchFamily="2" charset="2"/>
            <a:buChar char="Ø"/>
          </a:pPr>
          <a:r>
            <a:rPr lang="en-GB" sz="1200" b="1" i="0" dirty="0"/>
            <a:t>Climate/environmental risk</a:t>
          </a:r>
          <a:r>
            <a:rPr lang="en-GB" sz="1200" b="0" i="0" dirty="0"/>
            <a:t>: physical and transition impacts (often manifests through credit/market/op</a:t>
          </a:r>
          <a:r>
            <a:rPr lang="pl-PL" sz="1200" b="0" i="0" dirty="0"/>
            <a:t>erational</a:t>
          </a:r>
          <a:r>
            <a:rPr lang="en-GB" sz="1200" b="0" i="0" dirty="0"/>
            <a:t> risk).</a:t>
          </a:r>
        </a:p>
      </dgm:t>
    </dgm:pt>
    <dgm:pt modelId="{61227D8A-C454-49DD-BABA-02A9E095BCC3}" type="parTrans" cxnId="{28D687B4-949C-4EEE-8C63-40900219F22C}">
      <dgm:prSet/>
      <dgm:spPr/>
      <dgm:t>
        <a:bodyPr/>
        <a:lstStyle/>
        <a:p>
          <a:endParaRPr lang="en-GB"/>
        </a:p>
      </dgm:t>
    </dgm:pt>
    <dgm:pt modelId="{766C5BE5-A101-44D7-A2E8-745D3D130222}" type="sibTrans" cxnId="{28D687B4-949C-4EEE-8C63-40900219F22C}">
      <dgm:prSet/>
      <dgm:spPr/>
      <dgm:t>
        <a:bodyPr/>
        <a:lstStyle/>
        <a:p>
          <a:endParaRPr lang="en-GB"/>
        </a:p>
      </dgm:t>
    </dgm:pt>
    <dgm:pt modelId="{54982D71-15FE-44B4-B7B2-15C405141149}">
      <dgm:prSet custT="1"/>
      <dgm:spPr/>
      <dgm:t>
        <a:bodyPr/>
        <a:lstStyle/>
        <a:p>
          <a:pPr marL="268288" indent="-268288">
            <a:spcBef>
              <a:spcPts val="300"/>
            </a:spcBef>
            <a:buFont typeface="Wingdings" panose="05000000000000000000" pitchFamily="2" charset="2"/>
            <a:buChar char="Ø"/>
          </a:pPr>
          <a:r>
            <a:rPr lang="en-GB" sz="1200" b="1" i="0" dirty="0"/>
            <a:t>Interest Rate Risk</a:t>
          </a:r>
          <a:r>
            <a:rPr lang="en-GB" sz="1200" b="0" i="0" dirty="0"/>
            <a:t>: risk to earnings and economic value from changes in interest rates affecting non-traded positions</a:t>
          </a:r>
        </a:p>
      </dgm:t>
    </dgm:pt>
    <dgm:pt modelId="{88563A87-5686-4F8D-B841-604DEE8C9FBC}" type="parTrans" cxnId="{73021CA5-8266-4F36-ADE8-C2C1E00C6BE4}">
      <dgm:prSet/>
      <dgm:spPr/>
      <dgm:t>
        <a:bodyPr/>
        <a:lstStyle/>
        <a:p>
          <a:endParaRPr lang="en-GB"/>
        </a:p>
      </dgm:t>
    </dgm:pt>
    <dgm:pt modelId="{EDCD266A-2EA8-4483-BA95-21B24E6AF6AB}" type="sibTrans" cxnId="{73021CA5-8266-4F36-ADE8-C2C1E00C6BE4}">
      <dgm:prSet/>
      <dgm:spPr/>
      <dgm:t>
        <a:bodyPr/>
        <a:lstStyle/>
        <a:p>
          <a:endParaRPr lang="en-GB"/>
        </a:p>
      </dgm:t>
    </dgm:pt>
    <dgm:pt modelId="{7AD6DF64-7219-45DD-9DA2-42054EF62990}">
      <dgm:prSet custT="1"/>
      <dgm:spPr/>
      <dgm:t>
        <a:bodyPr/>
        <a:lstStyle/>
        <a:p>
          <a:pPr marL="268288" indent="-268288">
            <a:spcBef>
              <a:spcPts val="300"/>
            </a:spcBef>
            <a:buFont typeface="Wingdings" panose="05000000000000000000" pitchFamily="2" charset="2"/>
            <a:buChar char="Ø"/>
          </a:pPr>
          <a:r>
            <a:rPr lang="en-GB" sz="1200" b="1" i="0" dirty="0"/>
            <a:t>Liquidity risk</a:t>
          </a:r>
          <a:r>
            <a:rPr lang="en-GB" sz="1200" b="0" i="0" dirty="0"/>
            <a:t>: inability to meet cash-flow obligations (funding and market liquidity).</a:t>
          </a:r>
        </a:p>
      </dgm:t>
    </dgm:pt>
    <dgm:pt modelId="{2FF9441D-BE17-4512-ABB2-9EE42BB94982}" type="parTrans" cxnId="{8AA20038-DEB3-4953-8092-9CFE9E4B48F0}">
      <dgm:prSet/>
      <dgm:spPr/>
      <dgm:t>
        <a:bodyPr/>
        <a:lstStyle/>
        <a:p>
          <a:endParaRPr lang="en-GB"/>
        </a:p>
      </dgm:t>
    </dgm:pt>
    <dgm:pt modelId="{14643D6D-9B34-4977-A46A-D9D247C0518D}" type="sibTrans" cxnId="{8AA20038-DEB3-4953-8092-9CFE9E4B48F0}">
      <dgm:prSet/>
      <dgm:spPr/>
      <dgm:t>
        <a:bodyPr/>
        <a:lstStyle/>
        <a:p>
          <a:endParaRPr lang="en-GB"/>
        </a:p>
      </dgm:t>
    </dgm:pt>
    <dgm:pt modelId="{125E05AF-7CB8-4ECD-AF22-7D9D8DC18507}">
      <dgm:prSet custT="1"/>
      <dgm:spPr/>
      <dgm:t>
        <a:bodyPr/>
        <a:lstStyle/>
        <a:p>
          <a:pPr marL="268288" indent="-268288">
            <a:spcBef>
              <a:spcPts val="300"/>
            </a:spcBef>
            <a:buFont typeface="Wingdings" panose="05000000000000000000" pitchFamily="2" charset="2"/>
            <a:buChar char="Ø"/>
          </a:pPr>
          <a:r>
            <a:rPr lang="en-GB" sz="1200" b="1" i="0" dirty="0"/>
            <a:t>Operational risk</a:t>
          </a:r>
          <a:r>
            <a:rPr lang="en-GB" sz="1200" b="0" i="0" dirty="0"/>
            <a:t>: failures of processes, people, systems, or external events (incl. fraud, cyber, third-party).</a:t>
          </a:r>
        </a:p>
      </dgm:t>
    </dgm:pt>
    <dgm:pt modelId="{7B5C9565-E3BE-4F94-B9CD-777951B447E6}" type="parTrans" cxnId="{B42FB62E-5F2C-4FAA-BF5B-E4900B65EA96}">
      <dgm:prSet/>
      <dgm:spPr/>
      <dgm:t>
        <a:bodyPr/>
        <a:lstStyle/>
        <a:p>
          <a:endParaRPr lang="en-GB"/>
        </a:p>
      </dgm:t>
    </dgm:pt>
    <dgm:pt modelId="{119CE143-F4FB-4556-81FF-100BEB57FA16}" type="sibTrans" cxnId="{B42FB62E-5F2C-4FAA-BF5B-E4900B65EA96}">
      <dgm:prSet/>
      <dgm:spPr/>
      <dgm:t>
        <a:bodyPr/>
        <a:lstStyle/>
        <a:p>
          <a:endParaRPr lang="en-GB"/>
        </a:p>
      </dgm:t>
    </dgm:pt>
    <dgm:pt modelId="{AC2B1A9A-2881-411D-B81D-5F9E583C0FC6}">
      <dgm:prSet custT="1"/>
      <dgm:spPr/>
      <dgm:t>
        <a:bodyPr/>
        <a:lstStyle/>
        <a:p>
          <a:pPr marL="268288" indent="-268288">
            <a:spcBef>
              <a:spcPts val="300"/>
            </a:spcBef>
            <a:buFont typeface="Wingdings" panose="05000000000000000000" pitchFamily="2" charset="2"/>
            <a:buChar char="Ø"/>
          </a:pPr>
          <a:r>
            <a:rPr lang="en-GB" sz="1200" b="1" i="0" dirty="0"/>
            <a:t>Conduct risk</a:t>
          </a:r>
          <a:r>
            <a:rPr lang="en-GB" sz="1200" b="0" i="0" dirty="0"/>
            <a:t>: unfair customer outcomes, mis-selling, market conduct issues.</a:t>
          </a:r>
        </a:p>
      </dgm:t>
    </dgm:pt>
    <dgm:pt modelId="{57B4EAAA-E36E-4AE5-A913-7BDFF0800672}" type="parTrans" cxnId="{B8B8F3A3-EC7A-4A4D-AC2E-E868DD50B2D6}">
      <dgm:prSet/>
      <dgm:spPr/>
      <dgm:t>
        <a:bodyPr/>
        <a:lstStyle/>
        <a:p>
          <a:endParaRPr lang="en-GB"/>
        </a:p>
      </dgm:t>
    </dgm:pt>
    <dgm:pt modelId="{A0D4ED37-66D3-483B-AB2B-96D585516093}" type="sibTrans" cxnId="{B8B8F3A3-EC7A-4A4D-AC2E-E868DD50B2D6}">
      <dgm:prSet/>
      <dgm:spPr/>
      <dgm:t>
        <a:bodyPr/>
        <a:lstStyle/>
        <a:p>
          <a:endParaRPr lang="en-GB"/>
        </a:p>
      </dgm:t>
    </dgm:pt>
    <dgm:pt modelId="{7D9CB0B1-2A88-47E4-B175-59915066837D}">
      <dgm:prSet custT="1"/>
      <dgm:spPr/>
      <dgm:t>
        <a:bodyPr/>
        <a:lstStyle/>
        <a:p>
          <a:pPr marL="268288" indent="-268288">
            <a:spcBef>
              <a:spcPts val="300"/>
            </a:spcBef>
            <a:buFont typeface="Wingdings" panose="05000000000000000000" pitchFamily="2" charset="2"/>
            <a:buChar char="Ø"/>
          </a:pPr>
          <a:r>
            <a:rPr lang="en-GB" sz="1200" b="1" i="0" dirty="0"/>
            <a:t>Financial crime risk</a:t>
          </a:r>
          <a:r>
            <a:rPr lang="en-GB" sz="1200" b="0" i="0" dirty="0"/>
            <a:t>: money laundering, sanctions breaches, bribery/corruption, fraud typologies.</a:t>
          </a:r>
        </a:p>
      </dgm:t>
    </dgm:pt>
    <dgm:pt modelId="{08FAFBDD-D92E-41D6-AB30-D6B84D01177F}" type="parTrans" cxnId="{FDA5ADD7-DA26-4A95-8E0F-BDD69B5A7BB6}">
      <dgm:prSet/>
      <dgm:spPr/>
      <dgm:t>
        <a:bodyPr/>
        <a:lstStyle/>
        <a:p>
          <a:endParaRPr lang="en-GB"/>
        </a:p>
      </dgm:t>
    </dgm:pt>
    <dgm:pt modelId="{F32E92AB-F52E-4354-AACA-E129A9124297}" type="sibTrans" cxnId="{FDA5ADD7-DA26-4A95-8E0F-BDD69B5A7BB6}">
      <dgm:prSet/>
      <dgm:spPr/>
      <dgm:t>
        <a:bodyPr/>
        <a:lstStyle/>
        <a:p>
          <a:endParaRPr lang="en-GB"/>
        </a:p>
      </dgm:t>
    </dgm:pt>
    <dgm:pt modelId="{C823E2A4-762D-4F9E-B3F4-0878CB61260F}" type="pres">
      <dgm:prSet presAssocID="{4605F93F-2951-45C8-9080-E98C8B71DE25}" presName="linear" presStyleCnt="0">
        <dgm:presLayoutVars>
          <dgm:dir/>
          <dgm:animLvl val="lvl"/>
          <dgm:resizeHandles val="exact"/>
        </dgm:presLayoutVars>
      </dgm:prSet>
      <dgm:spPr/>
    </dgm:pt>
    <dgm:pt modelId="{80DB8A8E-C786-42AE-A467-487EE57B8A97}" type="pres">
      <dgm:prSet presAssocID="{7FA97856-F632-4FDB-B4A0-4B61CA806BF5}" presName="parentLin" presStyleCnt="0"/>
      <dgm:spPr/>
    </dgm:pt>
    <dgm:pt modelId="{46FDC321-5BC8-4740-B9CF-4B6E7A7C5B8D}" type="pres">
      <dgm:prSet presAssocID="{7FA97856-F632-4FDB-B4A0-4B61CA806BF5}" presName="parentLeftMargin" presStyleLbl="node1" presStyleIdx="0" presStyleCnt="1"/>
      <dgm:spPr/>
    </dgm:pt>
    <dgm:pt modelId="{3784F916-ED0A-42CF-9780-70DE54D2757D}" type="pres">
      <dgm:prSet presAssocID="{7FA97856-F632-4FDB-B4A0-4B61CA806BF5}" presName="parentText" presStyleLbl="node1" presStyleIdx="0" presStyleCnt="1" custScaleY="25437" custLinFactNeighborX="-74226" custLinFactNeighborY="-26870">
        <dgm:presLayoutVars>
          <dgm:chMax val="0"/>
          <dgm:bulletEnabled val="1"/>
        </dgm:presLayoutVars>
      </dgm:prSet>
      <dgm:spPr/>
    </dgm:pt>
    <dgm:pt modelId="{4BB8827A-B552-48FC-8D7E-D6E3EF57AC49}" type="pres">
      <dgm:prSet presAssocID="{7FA97856-F632-4FDB-B4A0-4B61CA806BF5}" presName="negativeSpace" presStyleCnt="0"/>
      <dgm:spPr/>
    </dgm:pt>
    <dgm:pt modelId="{170A1A7F-6B8C-473A-A54C-2A59A411B2DB}" type="pres">
      <dgm:prSet presAssocID="{7FA97856-F632-4FDB-B4A0-4B61CA806BF5}" presName="childText" presStyleLbl="conFgAcc1" presStyleIdx="0" presStyleCnt="1" custScaleY="93189" custLinFactY="-10962" custLinFactNeighborY="-100000">
        <dgm:presLayoutVars>
          <dgm:bulletEnabled val="1"/>
        </dgm:presLayoutVars>
      </dgm:prSet>
      <dgm:spPr/>
    </dgm:pt>
  </dgm:ptLst>
  <dgm:cxnLst>
    <dgm:cxn modelId="{9073D519-899B-4088-8AB0-D9DA87E47605}" type="presOf" srcId="{1B8CCA31-ED44-43EB-B68E-2E9909CA3C50}" destId="{170A1A7F-6B8C-473A-A54C-2A59A411B2DB}" srcOrd="0" destOrd="5" presId="urn:microsoft.com/office/officeart/2005/8/layout/list1"/>
    <dgm:cxn modelId="{8CC5B029-2A9F-4F5A-8F2D-50E233F46ABC}" srcId="{7FA97856-F632-4FDB-B4A0-4B61CA806BF5}" destId="{80CF5D6C-8671-4DDB-A3D2-5877374E94B7}" srcOrd="0" destOrd="0" parTransId="{F81D08D2-81DE-4086-8714-F6C8AB647598}" sibTransId="{742612D1-1035-419D-8B00-CA3F2D53D446}"/>
    <dgm:cxn modelId="{4BCDCA2B-B9F1-467E-8777-A16D8DBB5ACE}" type="presOf" srcId="{757F0C7D-575F-4005-8B87-F1395D338AFA}" destId="{170A1A7F-6B8C-473A-A54C-2A59A411B2DB}" srcOrd="0" destOrd="10" presId="urn:microsoft.com/office/officeart/2005/8/layout/list1"/>
    <dgm:cxn modelId="{B42FB62E-5F2C-4FAA-BF5B-E4900B65EA96}" srcId="{7FA97856-F632-4FDB-B4A0-4B61CA806BF5}" destId="{125E05AF-7CB8-4ECD-AF22-7D9D8DC18507}" srcOrd="7" destOrd="0" parTransId="{7B5C9565-E3BE-4F94-B9CD-777951B447E6}" sibTransId="{119CE143-F4FB-4556-81FF-100BEB57FA16}"/>
    <dgm:cxn modelId="{8A259331-3ECD-4A42-8C0F-D14A8A4974BE}" srcId="{4605F93F-2951-45C8-9080-E98C8B71DE25}" destId="{7FA97856-F632-4FDB-B4A0-4B61CA806BF5}" srcOrd="0" destOrd="0" parTransId="{5DB92ED7-63E4-4C7C-83F4-35F1292BE670}" sibTransId="{DBF021C2-3108-46EA-919E-09FD244AE516}"/>
    <dgm:cxn modelId="{36309D34-F871-4CC3-A8C9-7F786E2701C0}" srcId="{7FA97856-F632-4FDB-B4A0-4B61CA806BF5}" destId="{4220CBE2-AD2B-44B8-8FCF-052818298744}" srcOrd="3" destOrd="0" parTransId="{AFEDEFA9-E987-4B2C-8569-3B3B620FFBB7}" sibTransId="{8B69CE10-378F-4B79-8451-2440E9189898}"/>
    <dgm:cxn modelId="{8AA20038-DEB3-4953-8092-9CFE9E4B48F0}" srcId="{7FA97856-F632-4FDB-B4A0-4B61CA806BF5}" destId="{7AD6DF64-7219-45DD-9DA2-42054EF62990}" srcOrd="6" destOrd="0" parTransId="{2FF9441D-BE17-4512-ABB2-9EE42BB94982}" sibTransId="{14643D6D-9B34-4977-A46A-D9D247C0518D}"/>
    <dgm:cxn modelId="{FFECC339-6430-45F6-B685-81DF56E12568}" type="presOf" srcId="{4220CBE2-AD2B-44B8-8FCF-052818298744}" destId="{170A1A7F-6B8C-473A-A54C-2A59A411B2DB}" srcOrd="0" destOrd="3" presId="urn:microsoft.com/office/officeart/2005/8/layout/list1"/>
    <dgm:cxn modelId="{D076CB3A-59C6-4FB3-AF9A-120096882769}" srcId="{7FA97856-F632-4FDB-B4A0-4B61CA806BF5}" destId="{90F69A5A-77C9-4FE9-8E30-A10B034090F0}" srcOrd="1" destOrd="0" parTransId="{AE579090-7563-4F03-86D9-2AE520D48A9E}" sibTransId="{DE4AED8E-4DA7-42BC-BC96-73183F2DF77B}"/>
    <dgm:cxn modelId="{E4EA125F-84E6-457F-9B9E-562AAEC0E0D9}" type="presOf" srcId="{F457068C-1B64-4EDB-95D8-4933E23EA317}" destId="{170A1A7F-6B8C-473A-A54C-2A59A411B2DB}" srcOrd="0" destOrd="4" presId="urn:microsoft.com/office/officeart/2005/8/layout/list1"/>
    <dgm:cxn modelId="{91B2A542-8E7A-4A2D-B961-AFA7935C932D}" type="presOf" srcId="{90F69A5A-77C9-4FE9-8E30-A10B034090F0}" destId="{170A1A7F-6B8C-473A-A54C-2A59A411B2DB}" srcOrd="0" destOrd="1" presId="urn:microsoft.com/office/officeart/2005/8/layout/list1"/>
    <dgm:cxn modelId="{D4C9A862-4E34-4243-9C53-E130EDFE49E9}" type="presOf" srcId="{6B06A260-736D-40DD-82F8-9767AB5EFCD0}" destId="{170A1A7F-6B8C-473A-A54C-2A59A411B2DB}" srcOrd="0" destOrd="11" presId="urn:microsoft.com/office/officeart/2005/8/layout/list1"/>
    <dgm:cxn modelId="{49174567-D64D-40D9-A030-60F21F5C7D4E}" srcId="{7FA97856-F632-4FDB-B4A0-4B61CA806BF5}" destId="{3FEE0E61-7956-4DE0-A687-3CE1CB8D2FB3}" srcOrd="12" destOrd="0" parTransId="{0470E4D9-F246-450A-813A-C24440C44892}" sibTransId="{E7D4C4F1-7981-4806-BF49-8DE32232AC34}"/>
    <dgm:cxn modelId="{CEA31D6C-4EE6-4E6F-8EC1-632E2321770B}" srcId="{7FA97856-F632-4FDB-B4A0-4B61CA806BF5}" destId="{F457068C-1B64-4EDB-95D8-4933E23EA317}" srcOrd="4" destOrd="0" parTransId="{F28CE4F9-7536-4A40-955A-861E769D954D}" sibTransId="{3604F97C-8A71-41A3-BF12-3E86EDBDB8C6}"/>
    <dgm:cxn modelId="{51CA816D-34EF-457D-B9AF-0C9A54467824}" srcId="{7FA97856-F632-4FDB-B4A0-4B61CA806BF5}" destId="{1B8CCA31-ED44-43EB-B68E-2E9909CA3C50}" srcOrd="5" destOrd="0" parTransId="{E554032D-2FC5-45F4-BDD1-0400ED218887}" sibTransId="{E242FC98-01D9-4C28-A69D-B43E2D3E6052}"/>
    <dgm:cxn modelId="{8D26E574-DEBB-42BB-8E82-D93227D0617B}" type="presOf" srcId="{80CF5D6C-8671-4DDB-A3D2-5877374E94B7}" destId="{170A1A7F-6B8C-473A-A54C-2A59A411B2DB}" srcOrd="0" destOrd="0" presId="urn:microsoft.com/office/officeart/2005/8/layout/list1"/>
    <dgm:cxn modelId="{CE07CB7A-8388-4F80-86DF-6A5871F4D9F7}" type="presOf" srcId="{7FA97856-F632-4FDB-B4A0-4B61CA806BF5}" destId="{46FDC321-5BC8-4740-B9CF-4B6E7A7C5B8D}" srcOrd="0" destOrd="0" presId="urn:microsoft.com/office/officeart/2005/8/layout/list1"/>
    <dgm:cxn modelId="{599E1C8C-A45E-48AB-9C91-259A797300C4}" type="presOf" srcId="{7AD6DF64-7219-45DD-9DA2-42054EF62990}" destId="{170A1A7F-6B8C-473A-A54C-2A59A411B2DB}" srcOrd="0" destOrd="6" presId="urn:microsoft.com/office/officeart/2005/8/layout/list1"/>
    <dgm:cxn modelId="{1226AD90-97F5-41AF-99F5-08EA0A94BD39}" type="presOf" srcId="{54982D71-15FE-44B4-B7B2-15C405141149}" destId="{170A1A7F-6B8C-473A-A54C-2A59A411B2DB}" srcOrd="0" destOrd="2" presId="urn:microsoft.com/office/officeart/2005/8/layout/list1"/>
    <dgm:cxn modelId="{9E47D793-427D-476A-860B-10E89A764AB5}" type="presOf" srcId="{7D9CB0B1-2A88-47E4-B175-59915066837D}" destId="{170A1A7F-6B8C-473A-A54C-2A59A411B2DB}" srcOrd="0" destOrd="9" presId="urn:microsoft.com/office/officeart/2005/8/layout/list1"/>
    <dgm:cxn modelId="{4A007F95-3913-40E6-A6F1-7EE40143FA95}" type="presOf" srcId="{3FEE0E61-7956-4DE0-A687-3CE1CB8D2FB3}" destId="{170A1A7F-6B8C-473A-A54C-2A59A411B2DB}" srcOrd="0" destOrd="12" presId="urn:microsoft.com/office/officeart/2005/8/layout/list1"/>
    <dgm:cxn modelId="{E798C69B-818D-4CE4-B038-01FF62E999A3}" type="presOf" srcId="{7FA97856-F632-4FDB-B4A0-4B61CA806BF5}" destId="{3784F916-ED0A-42CF-9780-70DE54D2757D}" srcOrd="1" destOrd="0" presId="urn:microsoft.com/office/officeart/2005/8/layout/list1"/>
    <dgm:cxn modelId="{B8B8F3A3-EC7A-4A4D-AC2E-E868DD50B2D6}" srcId="{7FA97856-F632-4FDB-B4A0-4B61CA806BF5}" destId="{AC2B1A9A-2881-411D-B81D-5F9E583C0FC6}" srcOrd="8" destOrd="0" parTransId="{57B4EAAA-E36E-4AE5-A913-7BDFF0800672}" sibTransId="{A0D4ED37-66D3-483B-AB2B-96D585516093}"/>
    <dgm:cxn modelId="{73021CA5-8266-4F36-ADE8-C2C1E00C6BE4}" srcId="{7FA97856-F632-4FDB-B4A0-4B61CA806BF5}" destId="{54982D71-15FE-44B4-B7B2-15C405141149}" srcOrd="2" destOrd="0" parTransId="{88563A87-5686-4F8D-B841-604DEE8C9FBC}" sibTransId="{EDCD266A-2EA8-4483-BA95-21B24E6AF6AB}"/>
    <dgm:cxn modelId="{AEA457AF-434D-4FAC-BA7D-39EE7B0C4BCC}" type="presOf" srcId="{125E05AF-7CB8-4ECD-AF22-7D9D8DC18507}" destId="{170A1A7F-6B8C-473A-A54C-2A59A411B2DB}" srcOrd="0" destOrd="7" presId="urn:microsoft.com/office/officeart/2005/8/layout/list1"/>
    <dgm:cxn modelId="{28D687B4-949C-4EEE-8C63-40900219F22C}" srcId="{7FA97856-F632-4FDB-B4A0-4B61CA806BF5}" destId="{6B06A260-736D-40DD-82F8-9767AB5EFCD0}" srcOrd="11" destOrd="0" parTransId="{61227D8A-C454-49DD-BABA-02A9E095BCC3}" sibTransId="{766C5BE5-A101-44D7-A2E8-745D3D130222}"/>
    <dgm:cxn modelId="{160CC3BA-C688-410D-983C-53A2EE724C20}" srcId="{7FA97856-F632-4FDB-B4A0-4B61CA806BF5}" destId="{757F0C7D-575F-4005-8B87-F1395D338AFA}" srcOrd="10" destOrd="0" parTransId="{C67FC55B-F81D-4A1D-9616-71D9B393890E}" sibTransId="{1DA5D88E-C4F5-40E4-9A08-848B28CF546F}"/>
    <dgm:cxn modelId="{22913AD2-0444-4DFC-B012-9702B710749C}" type="presOf" srcId="{4605F93F-2951-45C8-9080-E98C8B71DE25}" destId="{C823E2A4-762D-4F9E-B3F4-0878CB61260F}" srcOrd="0" destOrd="0" presId="urn:microsoft.com/office/officeart/2005/8/layout/list1"/>
    <dgm:cxn modelId="{FDA5ADD7-DA26-4A95-8E0F-BDD69B5A7BB6}" srcId="{7FA97856-F632-4FDB-B4A0-4B61CA806BF5}" destId="{7D9CB0B1-2A88-47E4-B175-59915066837D}" srcOrd="9" destOrd="0" parTransId="{08FAFBDD-D92E-41D6-AB30-D6B84D01177F}" sibTransId="{F32E92AB-F52E-4354-AACA-E129A9124297}"/>
    <dgm:cxn modelId="{7A2F99EB-7CAF-4361-BCDC-65B020E39636}" type="presOf" srcId="{AC2B1A9A-2881-411D-B81D-5F9E583C0FC6}" destId="{170A1A7F-6B8C-473A-A54C-2A59A411B2DB}" srcOrd="0" destOrd="8" presId="urn:microsoft.com/office/officeart/2005/8/layout/list1"/>
    <dgm:cxn modelId="{CCA081EB-C137-40A0-B726-5CECD98C77AF}" type="presParOf" srcId="{C823E2A4-762D-4F9E-B3F4-0878CB61260F}" destId="{80DB8A8E-C786-42AE-A467-487EE57B8A97}" srcOrd="0" destOrd="0" presId="urn:microsoft.com/office/officeart/2005/8/layout/list1"/>
    <dgm:cxn modelId="{0812F229-43D7-482A-8FD0-12502A8B6DE9}" type="presParOf" srcId="{80DB8A8E-C786-42AE-A467-487EE57B8A97}" destId="{46FDC321-5BC8-4740-B9CF-4B6E7A7C5B8D}" srcOrd="0" destOrd="0" presId="urn:microsoft.com/office/officeart/2005/8/layout/list1"/>
    <dgm:cxn modelId="{469F6EE0-3457-4521-BDB3-912F06287674}" type="presParOf" srcId="{80DB8A8E-C786-42AE-A467-487EE57B8A97}" destId="{3784F916-ED0A-42CF-9780-70DE54D2757D}" srcOrd="1" destOrd="0" presId="urn:microsoft.com/office/officeart/2005/8/layout/list1"/>
    <dgm:cxn modelId="{585F8517-99C4-44E4-B0B8-571EFE33D855}" type="presParOf" srcId="{C823E2A4-762D-4F9E-B3F4-0878CB61260F}" destId="{4BB8827A-B552-48FC-8D7E-D6E3EF57AC49}" srcOrd="1" destOrd="0" presId="urn:microsoft.com/office/officeart/2005/8/layout/list1"/>
    <dgm:cxn modelId="{DB38E24B-5FFE-4AF7-92C5-76DCE93C31AB}" type="presParOf" srcId="{C823E2A4-762D-4F9E-B3F4-0878CB61260F}" destId="{170A1A7F-6B8C-473A-A54C-2A59A411B2DB}"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05F93F-2951-45C8-9080-E98C8B71DE2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FA97856-F632-4FDB-B4A0-4B61CA806BF5}">
      <dgm:prSet phldrT="[Text]" custT="1"/>
      <dgm:spPr/>
      <dgm:t>
        <a:bodyPr/>
        <a:lstStyle/>
        <a:p>
          <a:r>
            <a:rPr lang="pl-PL" sz="1400" dirty="0">
              <a:latin typeface="Univers Next for HSBC Light" panose="020B0403030202020203" pitchFamily="34" charset="0"/>
            </a:rPr>
            <a:t>Model </a:t>
          </a:r>
          <a:r>
            <a:rPr lang="en-GB" sz="1400" dirty="0">
              <a:latin typeface="Univers Next for HSBC Light" panose="020B0403030202020203" pitchFamily="34" charset="0"/>
            </a:rPr>
            <a:t>Risk Management</a:t>
          </a:r>
        </a:p>
      </dgm:t>
    </dgm:pt>
    <dgm:pt modelId="{5DB92ED7-63E4-4C7C-83F4-35F1292BE670}" type="parTrans" cxnId="{8A259331-3ECD-4A42-8C0F-D14A8A4974BE}">
      <dgm:prSet/>
      <dgm:spPr/>
      <dgm:t>
        <a:bodyPr/>
        <a:lstStyle/>
        <a:p>
          <a:endParaRPr lang="en-US"/>
        </a:p>
      </dgm:t>
    </dgm:pt>
    <dgm:pt modelId="{DBF021C2-3108-46EA-919E-09FD244AE516}" type="sibTrans" cxnId="{8A259331-3ECD-4A42-8C0F-D14A8A4974BE}">
      <dgm:prSet/>
      <dgm:spPr/>
      <dgm:t>
        <a:bodyPr/>
        <a:lstStyle/>
        <a:p>
          <a:endParaRPr lang="en-US"/>
        </a:p>
      </dgm:t>
    </dgm:pt>
    <dgm:pt modelId="{80CF5D6C-8671-4DDB-A3D2-5877374E94B7}">
      <dgm:prSet custT="1"/>
      <dgm:spPr/>
      <dgm:t>
        <a:bodyPr/>
        <a:lstStyle/>
        <a:p>
          <a:pPr marL="0" lvl="1" indent="0" algn="l" defTabSz="533400">
            <a:lnSpc>
              <a:spcPct val="90000"/>
            </a:lnSpc>
            <a:spcBef>
              <a:spcPct val="0"/>
            </a:spcBef>
            <a:spcAft>
              <a:spcPct val="15000"/>
            </a:spcAft>
            <a:buNone/>
          </a:pPr>
          <a:r>
            <a:rPr lang="en-GB" sz="1200" b="1" kern="1200" dirty="0"/>
            <a:t>Risk Management: </a:t>
          </a:r>
          <a:r>
            <a:rPr lang="en-GB" sz="1200" kern="1200" dirty="0"/>
            <a:t>The </a:t>
          </a:r>
          <a:r>
            <a:rPr lang="en-GB" sz="1200" b="1" kern="1200" dirty="0"/>
            <a:t>three lines of defence </a:t>
          </a:r>
          <a:r>
            <a:rPr lang="en-GB" sz="1200" kern="1200" dirty="0"/>
            <a:t>in model risk management (MRM) is a governance concept that clarifies who owns models, who oversees risk, and who provides independent assurance—so model decisions are challenged appropriately, and issues are fixed before they become losses or regulatory findings.</a:t>
          </a:r>
          <a:endParaRPr lang="en-US" sz="1200" kern="1200" dirty="0"/>
        </a:p>
      </dgm:t>
    </dgm:pt>
    <dgm:pt modelId="{F81D08D2-81DE-4086-8714-F6C8AB647598}" type="parTrans" cxnId="{8CC5B029-2A9F-4F5A-8F2D-50E233F46ABC}">
      <dgm:prSet/>
      <dgm:spPr/>
      <dgm:t>
        <a:bodyPr/>
        <a:lstStyle/>
        <a:p>
          <a:endParaRPr lang="en-US"/>
        </a:p>
      </dgm:t>
    </dgm:pt>
    <dgm:pt modelId="{742612D1-1035-419D-8B00-CA3F2D53D446}" type="sibTrans" cxnId="{8CC5B029-2A9F-4F5A-8F2D-50E233F46ABC}">
      <dgm:prSet/>
      <dgm:spPr/>
      <dgm:t>
        <a:bodyPr/>
        <a:lstStyle/>
        <a:p>
          <a:endParaRPr lang="en-US"/>
        </a:p>
      </dgm:t>
    </dgm:pt>
    <dgm:pt modelId="{0F2F9BB9-89E1-46B3-8110-A424012F3F30}">
      <dgm:prSet custT="1"/>
      <dgm:spPr/>
      <dgm:t>
        <a:bodyPr/>
        <a:lstStyle/>
        <a:p>
          <a:pPr marL="0" lvl="1" indent="0" algn="l" defTabSz="533400">
            <a:lnSpc>
              <a:spcPct val="90000"/>
            </a:lnSpc>
            <a:spcBef>
              <a:spcPct val="0"/>
            </a:spcBef>
            <a:spcAft>
              <a:spcPct val="15000"/>
            </a:spcAft>
          </a:pPr>
          <a:endParaRPr lang="en-GB" sz="1200" kern="1200" dirty="0"/>
        </a:p>
      </dgm:t>
    </dgm:pt>
    <dgm:pt modelId="{F78449A8-A3C6-4E70-818C-9B470E88B13F}" type="parTrans" cxnId="{A1F68660-F782-4EC0-87F9-B2FFE4C1BD41}">
      <dgm:prSet/>
      <dgm:spPr/>
      <dgm:t>
        <a:bodyPr/>
        <a:lstStyle/>
        <a:p>
          <a:endParaRPr lang="en-GB"/>
        </a:p>
      </dgm:t>
    </dgm:pt>
    <dgm:pt modelId="{AC0A0B93-3FC6-46DF-A9D2-4BC94132D998}" type="sibTrans" cxnId="{A1F68660-F782-4EC0-87F9-B2FFE4C1BD41}">
      <dgm:prSet/>
      <dgm:spPr/>
      <dgm:t>
        <a:bodyPr/>
        <a:lstStyle/>
        <a:p>
          <a:endParaRPr lang="en-GB"/>
        </a:p>
      </dgm:t>
    </dgm:pt>
    <dgm:pt modelId="{AE65C4F6-BE28-42AA-A13D-AA836148C181}">
      <dgm:prSet custT="1"/>
      <dgm:spPr/>
      <dgm:t>
        <a:bodyPr/>
        <a:lstStyle/>
        <a:p>
          <a:pPr marL="0" lvl="1" indent="0" algn="l" defTabSz="533400">
            <a:lnSpc>
              <a:spcPct val="90000"/>
            </a:lnSpc>
            <a:spcBef>
              <a:spcPct val="0"/>
            </a:spcBef>
            <a:spcAft>
              <a:spcPct val="15000"/>
            </a:spcAft>
            <a:buNone/>
          </a:pPr>
          <a:r>
            <a:rPr lang="pl-PL" sz="1200" b="1" i="0" u="none" kern="1200" dirty="0"/>
            <a:t>First</a:t>
          </a:r>
          <a:r>
            <a:rPr lang="en-GB" sz="1200" b="1" i="0" u="none" kern="1200" dirty="0"/>
            <a:t> line: Model owners and users (Business / Model Development)</a:t>
          </a:r>
          <a:endParaRPr lang="en-GB" sz="1200" b="1" u="none" kern="1200" dirty="0"/>
        </a:p>
      </dgm:t>
    </dgm:pt>
    <dgm:pt modelId="{3A659D8F-601C-43CA-BB30-A1560E23F3D2}" type="parTrans" cxnId="{95E0562B-802D-4FFD-BD9C-083C330BE58C}">
      <dgm:prSet/>
      <dgm:spPr/>
      <dgm:t>
        <a:bodyPr/>
        <a:lstStyle/>
        <a:p>
          <a:endParaRPr lang="en-GB"/>
        </a:p>
      </dgm:t>
    </dgm:pt>
    <dgm:pt modelId="{F69BD43E-97C4-4A63-9E25-1972EE1B07E7}" type="sibTrans" cxnId="{95E0562B-802D-4FFD-BD9C-083C330BE58C}">
      <dgm:prSet/>
      <dgm:spPr/>
      <dgm:t>
        <a:bodyPr/>
        <a:lstStyle/>
        <a:p>
          <a:endParaRPr lang="en-GB"/>
        </a:p>
      </dgm:t>
    </dgm:pt>
    <dgm:pt modelId="{CE85D0F4-52FB-4B01-A363-546D096F5C00}">
      <dgm:prSet custT="1"/>
      <dgm:spPr/>
      <dgm:t>
        <a:bodyPr/>
        <a:lstStyle/>
        <a:p>
          <a:pPr marL="0" lvl="1" indent="0" algn="l" defTabSz="533400">
            <a:lnSpc>
              <a:spcPct val="90000"/>
            </a:lnSpc>
            <a:spcBef>
              <a:spcPct val="0"/>
            </a:spcBef>
            <a:spcAft>
              <a:spcPct val="15000"/>
            </a:spcAft>
            <a:buNone/>
          </a:pPr>
          <a:r>
            <a:rPr lang="en-GB" sz="1200" b="1" i="0" kern="1200" dirty="0"/>
            <a:t>Role:</a:t>
          </a:r>
          <a:r>
            <a:rPr lang="en-GB" sz="1200" b="0" i="0" kern="1200" dirty="0"/>
            <a:t> </a:t>
          </a:r>
          <a:r>
            <a:rPr lang="en-GB" sz="1200" b="0" i="1" kern="1200" dirty="0"/>
            <a:t>Own and manage the model risk day to day.</a:t>
          </a:r>
          <a:br>
            <a:rPr lang="en-GB" sz="1200" b="0" i="0" kern="1200" dirty="0"/>
          </a:br>
          <a:r>
            <a:rPr lang="pl-PL" sz="1200" b="0" i="0" kern="1200" dirty="0"/>
            <a:t>Typical </a:t>
          </a:r>
          <a:r>
            <a:rPr lang="en-GB" sz="1200" b="0" i="0" kern="1200" dirty="0"/>
            <a:t>responsibilities:</a:t>
          </a:r>
        </a:p>
      </dgm:t>
    </dgm:pt>
    <dgm:pt modelId="{8E72C6A1-64BD-444C-9D76-9D1EFD2BDCFC}" type="parTrans" cxnId="{7773C718-3042-4FE0-9AC3-BC7ADFBE3128}">
      <dgm:prSet/>
      <dgm:spPr/>
      <dgm:t>
        <a:bodyPr/>
        <a:lstStyle/>
        <a:p>
          <a:endParaRPr lang="en-GB"/>
        </a:p>
      </dgm:t>
    </dgm:pt>
    <dgm:pt modelId="{1ED68456-0AA9-4C3A-936D-EF2879E2FBBB}" type="sibTrans" cxnId="{7773C718-3042-4FE0-9AC3-BC7ADFBE3128}">
      <dgm:prSet/>
      <dgm:spPr/>
      <dgm:t>
        <a:bodyPr/>
        <a:lstStyle/>
        <a:p>
          <a:endParaRPr lang="en-GB"/>
        </a:p>
      </dgm:t>
    </dgm:pt>
    <dgm:pt modelId="{5C876CD9-0B42-41CD-91D1-7CC6C4FFA5A5}">
      <dgm:prSet custT="1"/>
      <dgm:spPr/>
      <dgm:t>
        <a:bodyPr/>
        <a:lstStyle/>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t>Maintain documentation, data lineage, and change control</a:t>
          </a:r>
        </a:p>
      </dgm:t>
    </dgm:pt>
    <dgm:pt modelId="{53087CD1-722E-4419-83A8-4452310C2AEC}" type="parTrans" cxnId="{3B87BC69-9051-4F62-9CC1-3A0C9766125F}">
      <dgm:prSet/>
      <dgm:spPr/>
      <dgm:t>
        <a:bodyPr/>
        <a:lstStyle/>
        <a:p>
          <a:endParaRPr lang="en-GB"/>
        </a:p>
      </dgm:t>
    </dgm:pt>
    <dgm:pt modelId="{E222F08F-7E0F-4E43-BCC8-16A3A90B7D8D}" type="sibTrans" cxnId="{3B87BC69-9051-4F62-9CC1-3A0C9766125F}">
      <dgm:prSet/>
      <dgm:spPr/>
      <dgm:t>
        <a:bodyPr/>
        <a:lstStyle/>
        <a:p>
          <a:endParaRPr lang="en-GB"/>
        </a:p>
      </dgm:t>
    </dgm:pt>
    <dgm:pt modelId="{9C13D139-0F85-4F45-A361-926BCDE34BBE}">
      <dgm:prSet custT="1"/>
      <dgm:spPr/>
      <dgm:t>
        <a:bodyPr/>
        <a:lstStyle/>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t>Run performance monitoring, outcomes analysis, and remediation</a:t>
          </a:r>
        </a:p>
      </dgm:t>
    </dgm:pt>
    <dgm:pt modelId="{B5945B9F-025B-4BD9-8FAC-A87D151B122A}" type="parTrans" cxnId="{733AB97A-FD14-40DA-94C1-98A3FD947065}">
      <dgm:prSet/>
      <dgm:spPr/>
      <dgm:t>
        <a:bodyPr/>
        <a:lstStyle/>
        <a:p>
          <a:endParaRPr lang="en-GB"/>
        </a:p>
      </dgm:t>
    </dgm:pt>
    <dgm:pt modelId="{35E06EB2-EC86-4DC0-9660-B1667F807797}" type="sibTrans" cxnId="{733AB97A-FD14-40DA-94C1-98A3FD947065}">
      <dgm:prSet/>
      <dgm:spPr/>
      <dgm:t>
        <a:bodyPr/>
        <a:lstStyle/>
        <a:p>
          <a:endParaRPr lang="en-GB"/>
        </a:p>
      </dgm:t>
    </dgm:pt>
    <dgm:pt modelId="{AC0BDA4A-AA38-4408-9358-42A18C190FB4}">
      <dgm:prSet custT="1"/>
      <dgm:spPr/>
      <dgm:t>
        <a:bodyPr/>
        <a:lstStyle/>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t>Ensure controls around implementation and use (e.g., overrides, expert judgement)</a:t>
          </a:r>
        </a:p>
      </dgm:t>
    </dgm:pt>
    <dgm:pt modelId="{71A0A8DF-BDF6-4F3A-AA69-6A41E4E64E80}" type="parTrans" cxnId="{B2E08D24-ECF4-4A05-AF9D-00F33E43D41F}">
      <dgm:prSet/>
      <dgm:spPr/>
      <dgm:t>
        <a:bodyPr/>
        <a:lstStyle/>
        <a:p>
          <a:endParaRPr lang="en-GB"/>
        </a:p>
      </dgm:t>
    </dgm:pt>
    <dgm:pt modelId="{843164FD-0C59-4FB0-A123-FC9B5A76E8CC}" type="sibTrans" cxnId="{B2E08D24-ECF4-4A05-AF9D-00F33E43D41F}">
      <dgm:prSet/>
      <dgm:spPr/>
      <dgm:t>
        <a:bodyPr/>
        <a:lstStyle/>
        <a:p>
          <a:endParaRPr lang="en-GB"/>
        </a:p>
      </dgm:t>
    </dgm:pt>
    <dgm:pt modelId="{B4B99E68-5C63-4AA2-9ACD-F295752B888D}">
      <dgm:prSet custT="1"/>
      <dgm:spPr/>
      <dgm:t>
        <a:bodyPr/>
        <a:lstStyle/>
        <a:p>
          <a:pPr marL="0" lvl="1" indent="0" algn="l" defTabSz="533400">
            <a:lnSpc>
              <a:spcPct val="90000"/>
            </a:lnSpc>
            <a:spcBef>
              <a:spcPct val="0"/>
            </a:spcBef>
            <a:spcAft>
              <a:spcPct val="15000"/>
            </a:spcAft>
            <a:buNone/>
          </a:pPr>
          <a:r>
            <a:rPr lang="pl-PL" sz="1200" b="1" i="0" u="none" kern="1200" dirty="0"/>
            <a:t>Second</a:t>
          </a:r>
          <a:r>
            <a:rPr lang="en-GB" sz="1200" b="1" i="0" u="none" kern="1200" dirty="0"/>
            <a:t> line: Independent Model Review (Model Risk Management / Validation Function)</a:t>
          </a:r>
        </a:p>
      </dgm:t>
    </dgm:pt>
    <dgm:pt modelId="{572DA342-BAF1-4CBA-B321-1F299D2EE380}" type="parTrans" cxnId="{8D84B557-3E34-46B5-B2A0-4EA1A6D843AC}">
      <dgm:prSet/>
      <dgm:spPr/>
      <dgm:t>
        <a:bodyPr/>
        <a:lstStyle/>
        <a:p>
          <a:endParaRPr lang="en-GB"/>
        </a:p>
      </dgm:t>
    </dgm:pt>
    <dgm:pt modelId="{565A392C-9C84-4985-BE24-EC040CB1CC57}" type="sibTrans" cxnId="{8D84B557-3E34-46B5-B2A0-4EA1A6D843AC}">
      <dgm:prSet/>
      <dgm:spPr/>
      <dgm:t>
        <a:bodyPr/>
        <a:lstStyle/>
        <a:p>
          <a:endParaRPr lang="en-GB"/>
        </a:p>
      </dgm:t>
    </dgm:pt>
    <dgm:pt modelId="{6B56DA0A-7F8C-444B-B38B-F9089012B164}">
      <dgm:prSet custT="1"/>
      <dgm:spPr/>
      <dgm:t>
        <a:bodyPr/>
        <a:lstStyle/>
        <a:p>
          <a:pPr marL="0" lvl="1" indent="0" algn="l" defTabSz="533400">
            <a:lnSpc>
              <a:spcPct val="90000"/>
            </a:lnSpc>
            <a:spcBef>
              <a:spcPct val="0"/>
            </a:spcBef>
            <a:spcAft>
              <a:spcPct val="15000"/>
            </a:spcAft>
            <a:buNone/>
          </a:pPr>
          <a:r>
            <a:rPr lang="en-GB" sz="1200" b="1" i="0" kern="1200" dirty="0"/>
            <a:t>Role:</a:t>
          </a:r>
          <a:r>
            <a:rPr lang="en-GB" sz="1200" b="0" i="0" kern="1200" dirty="0"/>
            <a:t> </a:t>
          </a:r>
          <a:r>
            <a:rPr lang="en-GB" sz="1200" b="0" i="1" kern="1200" dirty="0"/>
            <a:t>Challenge the </a:t>
          </a:r>
          <a:r>
            <a:rPr lang="pl-PL" sz="1200" b="0" i="1" kern="1200" dirty="0"/>
            <a:t>first </a:t>
          </a:r>
          <a:r>
            <a:rPr lang="en-GB" sz="1200" b="0" i="1" kern="1200" dirty="0"/>
            <a:t>line.</a:t>
          </a:r>
          <a:br>
            <a:rPr lang="en-GB" sz="1200" b="0" i="0" kern="1200" dirty="0"/>
          </a:br>
          <a:r>
            <a:rPr lang="en-GB" sz="1200" b="0" i="0" kern="1200" dirty="0"/>
            <a:t>Typical responsibilities:</a:t>
          </a:r>
        </a:p>
      </dgm:t>
    </dgm:pt>
    <dgm:pt modelId="{431E1203-0215-4D83-BE51-F1C999DB2C57}" type="parTrans" cxnId="{7BA3A0E1-2C7E-478B-837A-F6DA6C4D8D88}">
      <dgm:prSet/>
      <dgm:spPr/>
      <dgm:t>
        <a:bodyPr/>
        <a:lstStyle/>
        <a:p>
          <a:endParaRPr lang="en-GB"/>
        </a:p>
      </dgm:t>
    </dgm:pt>
    <dgm:pt modelId="{ED6D28C2-D945-4E19-BEB6-AB6E09112E06}" type="sibTrans" cxnId="{7BA3A0E1-2C7E-478B-837A-F6DA6C4D8D88}">
      <dgm:prSet/>
      <dgm:spPr/>
      <dgm:t>
        <a:bodyPr/>
        <a:lstStyle/>
        <a:p>
          <a:endParaRPr lang="en-GB"/>
        </a:p>
      </dgm:t>
    </dgm:pt>
    <dgm:pt modelId="{41D0C77C-C37D-4D5A-B8C1-563FD070E3F2}">
      <dgm:prSet custT="1"/>
      <dgm:spPr/>
      <dgm:t>
        <a:bodyPr/>
        <a:lstStyle/>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solidFill>
                <a:srgbClr val="333333">
                  <a:hueOff val="0"/>
                  <a:satOff val="0"/>
                  <a:lumOff val="0"/>
                  <a:alphaOff val="0"/>
                </a:srgbClr>
              </a:solidFill>
              <a:latin typeface="Univers Next for HSBC Light"/>
              <a:ea typeface="+mn-ea"/>
              <a:cs typeface="+mn-cs"/>
            </a:rPr>
            <a:t>Define MRM policy/standards (e.g., tiering, validation frequency, monitoring expectations)</a:t>
          </a:r>
        </a:p>
      </dgm:t>
    </dgm:pt>
    <dgm:pt modelId="{035F0FBE-3881-4519-877C-A2F70399DBCA}" type="parTrans" cxnId="{E5CB6692-2FB2-4117-BE66-7E7EBA2CF0A5}">
      <dgm:prSet/>
      <dgm:spPr/>
      <dgm:t>
        <a:bodyPr/>
        <a:lstStyle/>
        <a:p>
          <a:endParaRPr lang="en-GB"/>
        </a:p>
      </dgm:t>
    </dgm:pt>
    <dgm:pt modelId="{D9C16B08-92A7-4A6D-930E-57B959D21A2B}" type="sibTrans" cxnId="{E5CB6692-2FB2-4117-BE66-7E7EBA2CF0A5}">
      <dgm:prSet/>
      <dgm:spPr/>
      <dgm:t>
        <a:bodyPr/>
        <a:lstStyle/>
        <a:p>
          <a:endParaRPr lang="en-GB"/>
        </a:p>
      </dgm:t>
    </dgm:pt>
    <dgm:pt modelId="{C957C823-603C-4189-9492-45AFC63207F0}">
      <dgm:prSet custT="1"/>
      <dgm:spPr/>
      <dgm:t>
        <a:bodyPr/>
        <a:lstStyle/>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solidFill>
                <a:srgbClr val="333333">
                  <a:hueOff val="0"/>
                  <a:satOff val="0"/>
                  <a:lumOff val="0"/>
                  <a:alphaOff val="0"/>
                </a:srgbClr>
              </a:solidFill>
              <a:latin typeface="Univers Next for HSBC Light"/>
              <a:ea typeface="+mn-ea"/>
              <a:cs typeface="+mn-cs"/>
            </a:rPr>
            <a:t>Provide effective challenge on methodology, assumptions, and limitations</a:t>
          </a:r>
        </a:p>
      </dgm:t>
    </dgm:pt>
    <dgm:pt modelId="{7830E5A0-971D-41ED-81D7-87430F5F6370}" type="parTrans" cxnId="{8EBA8942-A567-4E9B-822F-15646C8780A3}">
      <dgm:prSet/>
      <dgm:spPr/>
      <dgm:t>
        <a:bodyPr/>
        <a:lstStyle/>
        <a:p>
          <a:endParaRPr lang="en-GB"/>
        </a:p>
      </dgm:t>
    </dgm:pt>
    <dgm:pt modelId="{A12A7D24-96C9-49E7-9564-AAFEEAC7DDB4}" type="sibTrans" cxnId="{8EBA8942-A567-4E9B-822F-15646C8780A3}">
      <dgm:prSet/>
      <dgm:spPr/>
      <dgm:t>
        <a:bodyPr/>
        <a:lstStyle/>
        <a:p>
          <a:endParaRPr lang="en-GB"/>
        </a:p>
      </dgm:t>
    </dgm:pt>
    <dgm:pt modelId="{2D7AD9DF-912E-4C3B-8609-71537CE02AF9}">
      <dgm:prSet custT="1"/>
      <dgm:spPr/>
      <dgm:t>
        <a:bodyPr/>
        <a:lstStyle/>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solidFill>
                <a:srgbClr val="333333">
                  <a:hueOff val="0"/>
                  <a:satOff val="0"/>
                  <a:lumOff val="0"/>
                  <a:alphaOff val="0"/>
                </a:srgbClr>
              </a:solidFill>
              <a:latin typeface="Univers Next for HSBC Light"/>
              <a:ea typeface="+mn-ea"/>
              <a:cs typeface="+mn-cs"/>
            </a:rPr>
            <a:t>Review/approve risk ratings, material changes</a:t>
          </a:r>
        </a:p>
      </dgm:t>
    </dgm:pt>
    <dgm:pt modelId="{08AB1EBF-265F-499F-BC16-5C5C0C525C71}" type="parTrans" cxnId="{897695C6-1191-4750-B70E-333F6B21C94B}">
      <dgm:prSet/>
      <dgm:spPr/>
      <dgm:t>
        <a:bodyPr/>
        <a:lstStyle/>
        <a:p>
          <a:endParaRPr lang="en-GB"/>
        </a:p>
      </dgm:t>
    </dgm:pt>
    <dgm:pt modelId="{D5817232-AFC9-4E4B-8D7F-E410BE31652C}" type="sibTrans" cxnId="{897695C6-1191-4750-B70E-333F6B21C94B}">
      <dgm:prSet/>
      <dgm:spPr/>
      <dgm:t>
        <a:bodyPr/>
        <a:lstStyle/>
        <a:p>
          <a:endParaRPr lang="en-GB"/>
        </a:p>
      </dgm:t>
    </dgm:pt>
    <dgm:pt modelId="{D88053D5-B99C-4E2B-89EF-99A70164C23D}">
      <dgm:prSet custT="1"/>
      <dgm:spPr/>
      <dgm:t>
        <a:bodyPr/>
        <a:lstStyle/>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solidFill>
                <a:srgbClr val="333333">
                  <a:hueOff val="0"/>
                  <a:satOff val="0"/>
                  <a:lumOff val="0"/>
                  <a:alphaOff val="0"/>
                </a:srgbClr>
              </a:solidFill>
              <a:latin typeface="Univers Next for HSBC Light"/>
              <a:ea typeface="+mn-ea"/>
              <a:cs typeface="+mn-cs"/>
            </a:rPr>
            <a:t>Track issues, enforce remediation timelines, and report to governance forums</a:t>
          </a:r>
        </a:p>
      </dgm:t>
    </dgm:pt>
    <dgm:pt modelId="{88B6A5A6-8671-4234-9940-B5B3C11BC5CE}" type="parTrans" cxnId="{BD64DE52-5E58-4F60-BC5A-E41EDBA839A1}">
      <dgm:prSet/>
      <dgm:spPr/>
      <dgm:t>
        <a:bodyPr/>
        <a:lstStyle/>
        <a:p>
          <a:endParaRPr lang="en-GB"/>
        </a:p>
      </dgm:t>
    </dgm:pt>
    <dgm:pt modelId="{A60927A0-A740-43EA-9ABE-764739928AB9}" type="sibTrans" cxnId="{BD64DE52-5E58-4F60-BC5A-E41EDBA839A1}">
      <dgm:prSet/>
      <dgm:spPr/>
      <dgm:t>
        <a:bodyPr/>
        <a:lstStyle/>
        <a:p>
          <a:endParaRPr lang="en-GB"/>
        </a:p>
      </dgm:t>
    </dgm:pt>
    <dgm:pt modelId="{EE83FC02-1F6D-44F0-8850-F19DF0EF62DC}">
      <dgm:prSet custT="1"/>
      <dgm:spPr/>
      <dgm:t>
        <a:bodyPr/>
        <a:lstStyle/>
        <a:p>
          <a:pPr marL="0" lvl="1" indent="0" algn="l" defTabSz="533400">
            <a:lnSpc>
              <a:spcPct val="90000"/>
            </a:lnSpc>
            <a:spcBef>
              <a:spcPct val="0"/>
            </a:spcBef>
            <a:spcAft>
              <a:spcPct val="15000"/>
            </a:spcAft>
            <a:buNone/>
          </a:pPr>
          <a:r>
            <a:rPr lang="pl-PL" sz="1200" b="1" i="0" u="none" kern="1200" dirty="0"/>
            <a:t>Third</a:t>
          </a:r>
          <a:r>
            <a:rPr lang="en-GB" sz="1200" b="1" i="0" u="none" kern="1200" dirty="0"/>
            <a:t> line: Independent assurance (Internal Audit)</a:t>
          </a:r>
        </a:p>
      </dgm:t>
    </dgm:pt>
    <dgm:pt modelId="{3C3813CE-E32A-4E50-8544-24EAC8E1A58B}" type="parTrans" cxnId="{847F20D9-B88B-4614-970D-7BF1A135C20D}">
      <dgm:prSet/>
      <dgm:spPr/>
      <dgm:t>
        <a:bodyPr/>
        <a:lstStyle/>
        <a:p>
          <a:endParaRPr lang="en-GB"/>
        </a:p>
      </dgm:t>
    </dgm:pt>
    <dgm:pt modelId="{2D577DB9-BE96-45C5-8A78-6AFEE630AD0D}" type="sibTrans" cxnId="{847F20D9-B88B-4614-970D-7BF1A135C20D}">
      <dgm:prSet/>
      <dgm:spPr/>
      <dgm:t>
        <a:bodyPr/>
        <a:lstStyle/>
        <a:p>
          <a:endParaRPr lang="en-GB"/>
        </a:p>
      </dgm:t>
    </dgm:pt>
    <dgm:pt modelId="{96B5345F-5D8A-4315-92E6-5C5607CEA8E5}">
      <dgm:prSet custT="1"/>
      <dgm:spPr/>
      <dgm:t>
        <a:bodyPr/>
        <a:lstStyle/>
        <a:p>
          <a:pPr marL="0" lvl="1" indent="0" algn="l" defTabSz="533400">
            <a:lnSpc>
              <a:spcPct val="90000"/>
            </a:lnSpc>
            <a:spcBef>
              <a:spcPct val="0"/>
            </a:spcBef>
            <a:spcAft>
              <a:spcPct val="15000"/>
            </a:spcAft>
            <a:buNone/>
          </a:pPr>
          <a:r>
            <a:rPr lang="en-GB" sz="1200" b="1" i="0" kern="1200" dirty="0"/>
            <a:t>Role:</a:t>
          </a:r>
          <a:r>
            <a:rPr lang="en-GB" sz="1200" b="0" i="0" kern="1200" dirty="0"/>
            <a:t> </a:t>
          </a:r>
          <a:r>
            <a:rPr lang="en-GB" sz="1200" b="0" i="1" kern="1200" dirty="0"/>
            <a:t>Provide assurance that the overall framework works.</a:t>
          </a:r>
          <a:br>
            <a:rPr lang="en-GB" sz="1200" b="0" i="0" kern="1200" dirty="0"/>
          </a:br>
          <a:r>
            <a:rPr lang="en-GB" sz="1200" b="0" i="0" kern="1200" dirty="0"/>
            <a:t>Typical responsibilities:</a:t>
          </a:r>
        </a:p>
      </dgm:t>
    </dgm:pt>
    <dgm:pt modelId="{EF603A74-2BFD-4315-AE5E-1A99FA66DD77}" type="parTrans" cxnId="{4E32EC96-086D-4F36-98BA-C1FC87337BA0}">
      <dgm:prSet/>
      <dgm:spPr/>
      <dgm:t>
        <a:bodyPr/>
        <a:lstStyle/>
        <a:p>
          <a:endParaRPr lang="en-GB"/>
        </a:p>
      </dgm:t>
    </dgm:pt>
    <dgm:pt modelId="{C72AD5F2-A274-4FDD-8DF8-FF17FB6F1CFC}" type="sibTrans" cxnId="{4E32EC96-086D-4F36-98BA-C1FC87337BA0}">
      <dgm:prSet/>
      <dgm:spPr/>
      <dgm:t>
        <a:bodyPr/>
        <a:lstStyle/>
        <a:p>
          <a:endParaRPr lang="en-GB"/>
        </a:p>
      </dgm:t>
    </dgm:pt>
    <dgm:pt modelId="{C3EFB0FB-973C-459C-86E8-AC55792214AA}">
      <dgm:prSet custT="1"/>
      <dgm:spPr/>
      <dgm:t>
        <a:bodyPr/>
        <a:lstStyle/>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solidFill>
                <a:srgbClr val="333333">
                  <a:hueOff val="0"/>
                  <a:satOff val="0"/>
                  <a:lumOff val="0"/>
                  <a:alphaOff val="0"/>
                </a:srgbClr>
              </a:solidFill>
              <a:latin typeface="Univers Next for HSBC Light"/>
              <a:ea typeface="+mn-ea"/>
              <a:cs typeface="+mn-cs"/>
            </a:rPr>
            <a:t>Audit the MRM framework design and operating effectiveness</a:t>
          </a:r>
        </a:p>
      </dgm:t>
    </dgm:pt>
    <dgm:pt modelId="{47CC334B-6BAE-42F9-BE72-E8E7B6D36E8D}" type="parTrans" cxnId="{D8F21E5D-F3E2-4C50-859E-130FD68E79B7}">
      <dgm:prSet/>
      <dgm:spPr/>
      <dgm:t>
        <a:bodyPr/>
        <a:lstStyle/>
        <a:p>
          <a:endParaRPr lang="en-GB"/>
        </a:p>
      </dgm:t>
    </dgm:pt>
    <dgm:pt modelId="{F0FFAF6B-5213-4CFF-8F21-EE2EB98A2A18}" type="sibTrans" cxnId="{D8F21E5D-F3E2-4C50-859E-130FD68E79B7}">
      <dgm:prSet/>
      <dgm:spPr/>
      <dgm:t>
        <a:bodyPr/>
        <a:lstStyle/>
        <a:p>
          <a:endParaRPr lang="en-GB"/>
        </a:p>
      </dgm:t>
    </dgm:pt>
    <dgm:pt modelId="{0EB44960-43F2-4D09-909A-940F09758DDD}">
      <dgm:prSet custT="1"/>
      <dgm:spPr/>
      <dgm:t>
        <a:bodyPr/>
        <a:lstStyle/>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solidFill>
                <a:srgbClr val="333333">
                  <a:hueOff val="0"/>
                  <a:satOff val="0"/>
                  <a:lumOff val="0"/>
                  <a:alphaOff val="0"/>
                </a:srgbClr>
              </a:solidFill>
              <a:latin typeface="Univers Next for HSBC Light"/>
              <a:ea typeface="+mn-ea"/>
              <a:cs typeface="+mn-cs"/>
            </a:rPr>
            <a:t>Test whether 1st/2nd line controls are working (inventory completeness, validation quality, monitoring, governance)</a:t>
          </a:r>
        </a:p>
      </dgm:t>
    </dgm:pt>
    <dgm:pt modelId="{DBE36F0E-087B-49B3-B516-4EED169489E8}" type="parTrans" cxnId="{9EAE623A-1AE5-4D4B-A00E-3E32E8E4CCE7}">
      <dgm:prSet/>
      <dgm:spPr/>
      <dgm:t>
        <a:bodyPr/>
        <a:lstStyle/>
        <a:p>
          <a:endParaRPr lang="en-GB"/>
        </a:p>
      </dgm:t>
    </dgm:pt>
    <dgm:pt modelId="{DF59D38D-10C8-4431-B7C8-21CDFCD0E881}" type="sibTrans" cxnId="{9EAE623A-1AE5-4D4B-A00E-3E32E8E4CCE7}">
      <dgm:prSet/>
      <dgm:spPr/>
      <dgm:t>
        <a:bodyPr/>
        <a:lstStyle/>
        <a:p>
          <a:endParaRPr lang="en-GB"/>
        </a:p>
      </dgm:t>
    </dgm:pt>
    <dgm:pt modelId="{6EA70826-1B69-4D25-B1BA-4FA608C823A2}">
      <dgm:prSet custT="1"/>
      <dgm:spPr/>
      <dgm:t>
        <a:bodyPr/>
        <a:lstStyle/>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solidFill>
                <a:srgbClr val="333333">
                  <a:hueOff val="0"/>
                  <a:satOff val="0"/>
                  <a:lumOff val="0"/>
                  <a:alphaOff val="0"/>
                </a:srgbClr>
              </a:solidFill>
              <a:latin typeface="Univers Next for HSBC Light"/>
              <a:ea typeface="+mn-ea"/>
              <a:cs typeface="+mn-cs"/>
            </a:rPr>
            <a:t>Escalate systemic weaknesses to senior management/Board committees</a:t>
          </a:r>
          <a:br>
            <a:rPr lang="en-GB" sz="1200" b="0" i="0" kern="1200" dirty="0"/>
          </a:br>
          <a:endParaRPr lang="en-GB" sz="1200" b="0" i="0" kern="1200" dirty="0"/>
        </a:p>
      </dgm:t>
    </dgm:pt>
    <dgm:pt modelId="{5AAC0425-55BE-4655-8D14-B1E38141E003}" type="parTrans" cxnId="{CAB74B69-8CEF-4A3A-A403-E1A54E6F5A73}">
      <dgm:prSet/>
      <dgm:spPr/>
      <dgm:t>
        <a:bodyPr/>
        <a:lstStyle/>
        <a:p>
          <a:endParaRPr lang="en-GB"/>
        </a:p>
      </dgm:t>
    </dgm:pt>
    <dgm:pt modelId="{1AE3FEB7-8B78-4D38-BD6E-739D4417316C}" type="sibTrans" cxnId="{CAB74B69-8CEF-4A3A-A403-E1A54E6F5A73}">
      <dgm:prSet/>
      <dgm:spPr/>
      <dgm:t>
        <a:bodyPr/>
        <a:lstStyle/>
        <a:p>
          <a:endParaRPr lang="en-GB"/>
        </a:p>
      </dgm:t>
    </dgm:pt>
    <dgm:pt modelId="{F929CCAD-5F3A-42BC-8254-E24ED97AE197}">
      <dgm:prSet custT="1"/>
      <dgm:spPr/>
      <dgm:t>
        <a:bodyPr/>
        <a:lstStyle/>
        <a:p>
          <a:pPr marL="0" lvl="1" indent="0" algn="l" defTabSz="533400">
            <a:lnSpc>
              <a:spcPct val="90000"/>
            </a:lnSpc>
            <a:spcBef>
              <a:spcPct val="0"/>
            </a:spcBef>
            <a:spcAft>
              <a:spcPct val="15000"/>
            </a:spcAft>
            <a:buFont typeface="Arial" panose="020B0604020202020204" pitchFamily="34" charset="0"/>
            <a:buNone/>
          </a:pPr>
          <a:endParaRPr lang="en-GB" sz="1200" b="0" i="0" kern="1200" dirty="0"/>
        </a:p>
      </dgm:t>
    </dgm:pt>
    <dgm:pt modelId="{F562FF02-0B52-4AC8-B0E6-13746080ABCE}" type="parTrans" cxnId="{57AD9371-E28F-4DE2-A27E-F62C2C696EC9}">
      <dgm:prSet/>
      <dgm:spPr/>
      <dgm:t>
        <a:bodyPr/>
        <a:lstStyle/>
        <a:p>
          <a:endParaRPr lang="en-GB"/>
        </a:p>
      </dgm:t>
    </dgm:pt>
    <dgm:pt modelId="{7602EA62-DCC9-4110-AB0B-FAEF8374B7C0}" type="sibTrans" cxnId="{57AD9371-E28F-4DE2-A27E-F62C2C696EC9}">
      <dgm:prSet/>
      <dgm:spPr/>
      <dgm:t>
        <a:bodyPr/>
        <a:lstStyle/>
        <a:p>
          <a:endParaRPr lang="en-GB"/>
        </a:p>
      </dgm:t>
    </dgm:pt>
    <dgm:pt modelId="{48E4C7DD-6210-4205-806E-FEB0E53FC8F2}">
      <dgm:prSet custT="1"/>
      <dgm:spPr/>
      <dgm:t>
        <a:bodyPr/>
        <a:lstStyle/>
        <a:p>
          <a:pPr marL="0" lvl="1" indent="0" algn="l" defTabSz="533400">
            <a:lnSpc>
              <a:spcPct val="90000"/>
            </a:lnSpc>
            <a:spcBef>
              <a:spcPct val="0"/>
            </a:spcBef>
            <a:spcAft>
              <a:spcPct val="15000"/>
            </a:spcAft>
            <a:buFont typeface="Arial" panose="020B0604020202020204" pitchFamily="34" charset="0"/>
            <a:buNone/>
          </a:pPr>
          <a:endParaRPr lang="en-GB" sz="1200" b="0" i="0" kern="1200" dirty="0"/>
        </a:p>
      </dgm:t>
    </dgm:pt>
    <dgm:pt modelId="{41F49BAE-E367-421B-9772-BAED54604647}" type="parTrans" cxnId="{B6203004-2B67-493D-A7DA-66C1523630BA}">
      <dgm:prSet/>
      <dgm:spPr/>
      <dgm:t>
        <a:bodyPr/>
        <a:lstStyle/>
        <a:p>
          <a:endParaRPr lang="en-GB"/>
        </a:p>
      </dgm:t>
    </dgm:pt>
    <dgm:pt modelId="{A3AB1DBF-F811-4321-A6CD-4305E9C8BE90}" type="sibTrans" cxnId="{B6203004-2B67-493D-A7DA-66C1523630BA}">
      <dgm:prSet/>
      <dgm:spPr/>
      <dgm:t>
        <a:bodyPr/>
        <a:lstStyle/>
        <a:p>
          <a:endParaRPr lang="en-GB"/>
        </a:p>
      </dgm:t>
    </dgm:pt>
    <dgm:pt modelId="{273DDCAF-CBE3-4ED7-9B11-2F55E080110E}">
      <dgm:prSet custT="1"/>
      <dgm:spPr/>
      <dgm:t>
        <a:bodyPr/>
        <a:lstStyle/>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t>Develop or procure models; define intended use and limitations</a:t>
          </a:r>
        </a:p>
      </dgm:t>
    </dgm:pt>
    <dgm:pt modelId="{7BBF9047-E800-44BD-A03B-94E1BA059B97}" type="sibTrans" cxnId="{8F3182B1-106A-4A3D-BEA5-64DE8BAC7BE2}">
      <dgm:prSet/>
      <dgm:spPr/>
      <dgm:t>
        <a:bodyPr/>
        <a:lstStyle/>
        <a:p>
          <a:endParaRPr lang="en-GB"/>
        </a:p>
      </dgm:t>
    </dgm:pt>
    <dgm:pt modelId="{FF172650-5D4D-4CD2-B8F3-E383ED7DC072}" type="parTrans" cxnId="{8F3182B1-106A-4A3D-BEA5-64DE8BAC7BE2}">
      <dgm:prSet/>
      <dgm:spPr/>
      <dgm:t>
        <a:bodyPr/>
        <a:lstStyle/>
        <a:p>
          <a:endParaRPr lang="en-GB"/>
        </a:p>
      </dgm:t>
    </dgm:pt>
    <dgm:pt modelId="{C823E2A4-762D-4F9E-B3F4-0878CB61260F}" type="pres">
      <dgm:prSet presAssocID="{4605F93F-2951-45C8-9080-E98C8B71DE25}" presName="linear" presStyleCnt="0">
        <dgm:presLayoutVars>
          <dgm:dir/>
          <dgm:animLvl val="lvl"/>
          <dgm:resizeHandles val="exact"/>
        </dgm:presLayoutVars>
      </dgm:prSet>
      <dgm:spPr/>
    </dgm:pt>
    <dgm:pt modelId="{80DB8A8E-C786-42AE-A467-487EE57B8A97}" type="pres">
      <dgm:prSet presAssocID="{7FA97856-F632-4FDB-B4A0-4B61CA806BF5}" presName="parentLin" presStyleCnt="0"/>
      <dgm:spPr/>
    </dgm:pt>
    <dgm:pt modelId="{46FDC321-5BC8-4740-B9CF-4B6E7A7C5B8D}" type="pres">
      <dgm:prSet presAssocID="{7FA97856-F632-4FDB-B4A0-4B61CA806BF5}" presName="parentLeftMargin" presStyleLbl="node1" presStyleIdx="0" presStyleCnt="1"/>
      <dgm:spPr/>
    </dgm:pt>
    <dgm:pt modelId="{3784F916-ED0A-42CF-9780-70DE54D2757D}" type="pres">
      <dgm:prSet presAssocID="{7FA97856-F632-4FDB-B4A0-4B61CA806BF5}" presName="parentText" presStyleLbl="node1" presStyleIdx="0" presStyleCnt="1" custScaleY="23879" custLinFactNeighborX="-67259" custLinFactNeighborY="-18276">
        <dgm:presLayoutVars>
          <dgm:chMax val="0"/>
          <dgm:bulletEnabled val="1"/>
        </dgm:presLayoutVars>
      </dgm:prSet>
      <dgm:spPr/>
    </dgm:pt>
    <dgm:pt modelId="{4BB8827A-B552-48FC-8D7E-D6E3EF57AC49}" type="pres">
      <dgm:prSet presAssocID="{7FA97856-F632-4FDB-B4A0-4B61CA806BF5}" presName="negativeSpace" presStyleCnt="0"/>
      <dgm:spPr/>
    </dgm:pt>
    <dgm:pt modelId="{170A1A7F-6B8C-473A-A54C-2A59A411B2DB}" type="pres">
      <dgm:prSet presAssocID="{7FA97856-F632-4FDB-B4A0-4B61CA806BF5}" presName="childText" presStyleLbl="conFgAcc1" presStyleIdx="0" presStyleCnt="1" custScaleY="94445" custLinFactY="-436809" custLinFactNeighborX="-62" custLinFactNeighborY="-500000">
        <dgm:presLayoutVars>
          <dgm:bulletEnabled val="1"/>
        </dgm:presLayoutVars>
      </dgm:prSet>
      <dgm:spPr/>
    </dgm:pt>
  </dgm:ptLst>
  <dgm:cxnLst>
    <dgm:cxn modelId="{B6203004-2B67-493D-A7DA-66C1523630BA}" srcId="{7FA97856-F632-4FDB-B4A0-4B61CA806BF5}" destId="{48E4C7DD-6210-4205-806E-FEB0E53FC8F2}" srcOrd="15" destOrd="0" parTransId="{41F49BAE-E367-421B-9772-BAED54604647}" sibTransId="{A3AB1DBF-F811-4321-A6CD-4305E9C8BE90}"/>
    <dgm:cxn modelId="{F4E21517-734D-41BC-875D-400A8879F428}" type="presOf" srcId="{6B56DA0A-7F8C-444B-B38B-F9089012B164}" destId="{170A1A7F-6B8C-473A-A54C-2A59A411B2DB}" srcOrd="0" destOrd="10" presId="urn:microsoft.com/office/officeart/2005/8/layout/list1"/>
    <dgm:cxn modelId="{88E4A317-8097-4FF6-A4FB-4D7BE8EC7D63}" type="presOf" srcId="{0EB44960-43F2-4D09-909A-940F09758DDD}" destId="{170A1A7F-6B8C-473A-A54C-2A59A411B2DB}" srcOrd="0" destOrd="19" presId="urn:microsoft.com/office/officeart/2005/8/layout/list1"/>
    <dgm:cxn modelId="{7773C718-3042-4FE0-9AC3-BC7ADFBE3128}" srcId="{7FA97856-F632-4FDB-B4A0-4B61CA806BF5}" destId="{CE85D0F4-52FB-4B01-A363-546D096F5C00}" srcOrd="3" destOrd="0" parTransId="{8E72C6A1-64BD-444C-9D76-9D1EFD2BDCFC}" sibTransId="{1ED68456-0AA9-4C3A-936D-EF2879E2FBBB}"/>
    <dgm:cxn modelId="{010FF522-6B74-4436-8352-61FDFE5DDD9F}" type="presOf" srcId="{F929CCAD-5F3A-42BC-8254-E24ED97AE197}" destId="{170A1A7F-6B8C-473A-A54C-2A59A411B2DB}" srcOrd="0" destOrd="8" presId="urn:microsoft.com/office/officeart/2005/8/layout/list1"/>
    <dgm:cxn modelId="{B2E08D24-ECF4-4A05-AF9D-00F33E43D41F}" srcId="{7FA97856-F632-4FDB-B4A0-4B61CA806BF5}" destId="{AC0BDA4A-AA38-4408-9358-42A18C190FB4}" srcOrd="7" destOrd="0" parTransId="{71A0A8DF-BDF6-4F3A-AA69-6A41E4E64E80}" sibTransId="{843164FD-0C59-4FB0-A123-FC9B5A76E8CC}"/>
    <dgm:cxn modelId="{8CC5B029-2A9F-4F5A-8F2D-50E233F46ABC}" srcId="{7FA97856-F632-4FDB-B4A0-4B61CA806BF5}" destId="{80CF5D6C-8671-4DDB-A3D2-5877374E94B7}" srcOrd="0" destOrd="0" parTransId="{F81D08D2-81DE-4086-8714-F6C8AB647598}" sibTransId="{742612D1-1035-419D-8B00-CA3F2D53D446}"/>
    <dgm:cxn modelId="{95E0562B-802D-4FFD-BD9C-083C330BE58C}" srcId="{7FA97856-F632-4FDB-B4A0-4B61CA806BF5}" destId="{AE65C4F6-BE28-42AA-A13D-AA836148C181}" srcOrd="2" destOrd="0" parTransId="{3A659D8F-601C-43CA-BB30-A1560E23F3D2}" sibTransId="{F69BD43E-97C4-4A63-9E25-1972EE1B07E7}"/>
    <dgm:cxn modelId="{176B442C-9F19-4FCB-AEE0-D57D5780ACF7}" type="presOf" srcId="{B4B99E68-5C63-4AA2-9ACD-F295752B888D}" destId="{170A1A7F-6B8C-473A-A54C-2A59A411B2DB}" srcOrd="0" destOrd="9" presId="urn:microsoft.com/office/officeart/2005/8/layout/list1"/>
    <dgm:cxn modelId="{8A259331-3ECD-4A42-8C0F-D14A8A4974BE}" srcId="{4605F93F-2951-45C8-9080-E98C8B71DE25}" destId="{7FA97856-F632-4FDB-B4A0-4B61CA806BF5}" srcOrd="0" destOrd="0" parTransId="{5DB92ED7-63E4-4C7C-83F4-35F1292BE670}" sibTransId="{DBF021C2-3108-46EA-919E-09FD244AE516}"/>
    <dgm:cxn modelId="{67F6E335-29A9-4362-8817-70E5C09CCD1F}" type="presOf" srcId="{5C876CD9-0B42-41CD-91D1-7CC6C4FFA5A5}" destId="{170A1A7F-6B8C-473A-A54C-2A59A411B2DB}" srcOrd="0" destOrd="5" presId="urn:microsoft.com/office/officeart/2005/8/layout/list1"/>
    <dgm:cxn modelId="{C6917D37-11A3-4510-A843-716D0F26F6B5}" type="presOf" srcId="{EE83FC02-1F6D-44F0-8850-F19DF0EF62DC}" destId="{170A1A7F-6B8C-473A-A54C-2A59A411B2DB}" srcOrd="0" destOrd="16" presId="urn:microsoft.com/office/officeart/2005/8/layout/list1"/>
    <dgm:cxn modelId="{9EAE623A-1AE5-4D4B-A00E-3E32E8E4CCE7}" srcId="{7FA97856-F632-4FDB-B4A0-4B61CA806BF5}" destId="{0EB44960-43F2-4D09-909A-940F09758DDD}" srcOrd="19" destOrd="0" parTransId="{DBE36F0E-087B-49B3-B516-4EED169489E8}" sibTransId="{DF59D38D-10C8-4431-B7C8-21CDFCD0E881}"/>
    <dgm:cxn modelId="{5FEDB83D-C132-4943-9EA8-A4BB8DE77E6C}" type="presOf" srcId="{273DDCAF-CBE3-4ED7-9B11-2F55E080110E}" destId="{170A1A7F-6B8C-473A-A54C-2A59A411B2DB}" srcOrd="0" destOrd="4" presId="urn:microsoft.com/office/officeart/2005/8/layout/list1"/>
    <dgm:cxn modelId="{745E1D3E-9584-427D-8C09-54C0DB5F1E37}" type="presOf" srcId="{C957C823-603C-4189-9492-45AFC63207F0}" destId="{170A1A7F-6B8C-473A-A54C-2A59A411B2DB}" srcOrd="0" destOrd="12" presId="urn:microsoft.com/office/officeart/2005/8/layout/list1"/>
    <dgm:cxn modelId="{D8F21E5D-F3E2-4C50-859E-130FD68E79B7}" srcId="{7FA97856-F632-4FDB-B4A0-4B61CA806BF5}" destId="{C3EFB0FB-973C-459C-86E8-AC55792214AA}" srcOrd="18" destOrd="0" parTransId="{47CC334B-6BAE-42F9-BE72-E8E7B6D36E8D}" sibTransId="{F0FFAF6B-5213-4CFF-8F21-EE2EB98A2A18}"/>
    <dgm:cxn modelId="{A1F68660-F782-4EC0-87F9-B2FFE4C1BD41}" srcId="{7FA97856-F632-4FDB-B4A0-4B61CA806BF5}" destId="{0F2F9BB9-89E1-46B3-8110-A424012F3F30}" srcOrd="1" destOrd="0" parTransId="{F78449A8-A3C6-4E70-818C-9B470E88B13F}" sibTransId="{AC0A0B93-3FC6-46DF-A9D2-4BC94132D998}"/>
    <dgm:cxn modelId="{8EBA8942-A567-4E9B-822F-15646C8780A3}" srcId="{7FA97856-F632-4FDB-B4A0-4B61CA806BF5}" destId="{C957C823-603C-4189-9492-45AFC63207F0}" srcOrd="12" destOrd="0" parTransId="{7830E5A0-971D-41ED-81D7-87430F5F6370}" sibTransId="{A12A7D24-96C9-49E7-9564-AAFEEAC7DDB4}"/>
    <dgm:cxn modelId="{CAB74B69-8CEF-4A3A-A403-E1A54E6F5A73}" srcId="{7FA97856-F632-4FDB-B4A0-4B61CA806BF5}" destId="{6EA70826-1B69-4D25-B1BA-4FA608C823A2}" srcOrd="20" destOrd="0" parTransId="{5AAC0425-55BE-4655-8D14-B1E38141E003}" sibTransId="{1AE3FEB7-8B78-4D38-BD6E-739D4417316C}"/>
    <dgm:cxn modelId="{3B87BC69-9051-4F62-9CC1-3A0C9766125F}" srcId="{7FA97856-F632-4FDB-B4A0-4B61CA806BF5}" destId="{5C876CD9-0B42-41CD-91D1-7CC6C4FFA5A5}" srcOrd="5" destOrd="0" parTransId="{53087CD1-722E-4419-83A8-4452310C2AEC}" sibTransId="{E222F08F-7E0F-4E43-BCC8-16A3A90B7D8D}"/>
    <dgm:cxn modelId="{5EE9D86F-522F-40BB-9889-2D907A403430}" type="presOf" srcId="{D88053D5-B99C-4E2B-89EF-99A70164C23D}" destId="{170A1A7F-6B8C-473A-A54C-2A59A411B2DB}" srcOrd="0" destOrd="14" presId="urn:microsoft.com/office/officeart/2005/8/layout/list1"/>
    <dgm:cxn modelId="{57AD9371-E28F-4DE2-A27E-F62C2C696EC9}" srcId="{7FA97856-F632-4FDB-B4A0-4B61CA806BF5}" destId="{F929CCAD-5F3A-42BC-8254-E24ED97AE197}" srcOrd="8" destOrd="0" parTransId="{F562FF02-0B52-4AC8-B0E6-13746080ABCE}" sibTransId="{7602EA62-DCC9-4110-AB0B-FAEF8374B7C0}"/>
    <dgm:cxn modelId="{BD64DE52-5E58-4F60-BC5A-E41EDBA839A1}" srcId="{7FA97856-F632-4FDB-B4A0-4B61CA806BF5}" destId="{D88053D5-B99C-4E2B-89EF-99A70164C23D}" srcOrd="14" destOrd="0" parTransId="{88B6A5A6-8671-4234-9940-B5B3C11BC5CE}" sibTransId="{A60927A0-A740-43EA-9ABE-764739928AB9}"/>
    <dgm:cxn modelId="{6AF19F53-BA24-4C45-A3AA-FBF6F8F0372F}" type="presOf" srcId="{96B5345F-5D8A-4315-92E6-5C5607CEA8E5}" destId="{170A1A7F-6B8C-473A-A54C-2A59A411B2DB}" srcOrd="0" destOrd="17" presId="urn:microsoft.com/office/officeart/2005/8/layout/list1"/>
    <dgm:cxn modelId="{8D26E574-DEBB-42BB-8E82-D93227D0617B}" type="presOf" srcId="{80CF5D6C-8671-4DDB-A3D2-5877374E94B7}" destId="{170A1A7F-6B8C-473A-A54C-2A59A411B2DB}" srcOrd="0" destOrd="0" presId="urn:microsoft.com/office/officeart/2005/8/layout/list1"/>
    <dgm:cxn modelId="{8D84B557-3E34-46B5-B2A0-4EA1A6D843AC}" srcId="{7FA97856-F632-4FDB-B4A0-4B61CA806BF5}" destId="{B4B99E68-5C63-4AA2-9ACD-F295752B888D}" srcOrd="9" destOrd="0" parTransId="{572DA342-BAF1-4CBA-B321-1F299D2EE380}" sibTransId="{565A392C-9C84-4985-BE24-EC040CB1CC57}"/>
    <dgm:cxn modelId="{733AB97A-FD14-40DA-94C1-98A3FD947065}" srcId="{7FA97856-F632-4FDB-B4A0-4B61CA806BF5}" destId="{9C13D139-0F85-4F45-A361-926BCDE34BBE}" srcOrd="6" destOrd="0" parTransId="{B5945B9F-025B-4BD9-8FAC-A87D151B122A}" sibTransId="{35E06EB2-EC86-4DC0-9660-B1667F807797}"/>
    <dgm:cxn modelId="{CE07CB7A-8388-4F80-86DF-6A5871F4D9F7}" type="presOf" srcId="{7FA97856-F632-4FDB-B4A0-4B61CA806BF5}" destId="{46FDC321-5BC8-4740-B9CF-4B6E7A7C5B8D}" srcOrd="0" destOrd="0" presId="urn:microsoft.com/office/officeart/2005/8/layout/list1"/>
    <dgm:cxn modelId="{2534027C-961B-4819-8A8E-24243BC50981}" type="presOf" srcId="{AC0BDA4A-AA38-4408-9358-42A18C190FB4}" destId="{170A1A7F-6B8C-473A-A54C-2A59A411B2DB}" srcOrd="0" destOrd="7" presId="urn:microsoft.com/office/officeart/2005/8/layout/list1"/>
    <dgm:cxn modelId="{E5CB6692-2FB2-4117-BE66-7E7EBA2CF0A5}" srcId="{7FA97856-F632-4FDB-B4A0-4B61CA806BF5}" destId="{41D0C77C-C37D-4D5A-B8C1-563FD070E3F2}" srcOrd="11" destOrd="0" parTransId="{035F0FBE-3881-4519-877C-A2F70399DBCA}" sibTransId="{D9C16B08-92A7-4A6D-930E-57B959D21A2B}"/>
    <dgm:cxn modelId="{4E32EC96-086D-4F36-98BA-C1FC87337BA0}" srcId="{7FA97856-F632-4FDB-B4A0-4B61CA806BF5}" destId="{96B5345F-5D8A-4315-92E6-5C5607CEA8E5}" srcOrd="17" destOrd="0" parTransId="{EF603A74-2BFD-4315-AE5E-1A99FA66DD77}" sibTransId="{C72AD5F2-A274-4FDD-8DF8-FF17FB6F1CFC}"/>
    <dgm:cxn modelId="{812AC79A-BE6F-406C-8E18-4C6E6EF71AFF}" type="presOf" srcId="{48E4C7DD-6210-4205-806E-FEB0E53FC8F2}" destId="{170A1A7F-6B8C-473A-A54C-2A59A411B2DB}" srcOrd="0" destOrd="15" presId="urn:microsoft.com/office/officeart/2005/8/layout/list1"/>
    <dgm:cxn modelId="{E798C69B-818D-4CE4-B038-01FF62E999A3}" type="presOf" srcId="{7FA97856-F632-4FDB-B4A0-4B61CA806BF5}" destId="{3784F916-ED0A-42CF-9780-70DE54D2757D}" srcOrd="1" destOrd="0" presId="urn:microsoft.com/office/officeart/2005/8/layout/list1"/>
    <dgm:cxn modelId="{1C8E909C-EE0E-477F-9E30-5482672FFE96}" type="presOf" srcId="{C3EFB0FB-973C-459C-86E8-AC55792214AA}" destId="{170A1A7F-6B8C-473A-A54C-2A59A411B2DB}" srcOrd="0" destOrd="18" presId="urn:microsoft.com/office/officeart/2005/8/layout/list1"/>
    <dgm:cxn modelId="{C961D3AD-C771-4951-85A1-FAB3278CD2C1}" type="presOf" srcId="{9C13D139-0F85-4F45-A361-926BCDE34BBE}" destId="{170A1A7F-6B8C-473A-A54C-2A59A411B2DB}" srcOrd="0" destOrd="6" presId="urn:microsoft.com/office/officeart/2005/8/layout/list1"/>
    <dgm:cxn modelId="{1B125EB0-3042-4391-A145-8E06F4BC39A6}" type="presOf" srcId="{AE65C4F6-BE28-42AA-A13D-AA836148C181}" destId="{170A1A7F-6B8C-473A-A54C-2A59A411B2DB}" srcOrd="0" destOrd="2" presId="urn:microsoft.com/office/officeart/2005/8/layout/list1"/>
    <dgm:cxn modelId="{9F1FE0B0-8A50-4ABA-87C5-921282E84013}" type="presOf" srcId="{CE85D0F4-52FB-4B01-A363-546D096F5C00}" destId="{170A1A7F-6B8C-473A-A54C-2A59A411B2DB}" srcOrd="0" destOrd="3" presId="urn:microsoft.com/office/officeart/2005/8/layout/list1"/>
    <dgm:cxn modelId="{8F3182B1-106A-4A3D-BEA5-64DE8BAC7BE2}" srcId="{7FA97856-F632-4FDB-B4A0-4B61CA806BF5}" destId="{273DDCAF-CBE3-4ED7-9B11-2F55E080110E}" srcOrd="4" destOrd="0" parTransId="{FF172650-5D4D-4CD2-B8F3-E383ED7DC072}" sibTransId="{7BBF9047-E800-44BD-A03B-94E1BA059B97}"/>
    <dgm:cxn modelId="{B2BE1EC4-AC52-42B3-B1E0-A7D70D3D557C}" type="presOf" srcId="{6EA70826-1B69-4D25-B1BA-4FA608C823A2}" destId="{170A1A7F-6B8C-473A-A54C-2A59A411B2DB}" srcOrd="0" destOrd="20" presId="urn:microsoft.com/office/officeart/2005/8/layout/list1"/>
    <dgm:cxn modelId="{897695C6-1191-4750-B70E-333F6B21C94B}" srcId="{7FA97856-F632-4FDB-B4A0-4B61CA806BF5}" destId="{2D7AD9DF-912E-4C3B-8609-71537CE02AF9}" srcOrd="13" destOrd="0" parTransId="{08AB1EBF-265F-499F-BC16-5C5C0C525C71}" sibTransId="{D5817232-AFC9-4E4B-8D7F-E410BE31652C}"/>
    <dgm:cxn modelId="{22913AD2-0444-4DFC-B012-9702B710749C}" type="presOf" srcId="{4605F93F-2951-45C8-9080-E98C8B71DE25}" destId="{C823E2A4-762D-4F9E-B3F4-0878CB61260F}" srcOrd="0" destOrd="0" presId="urn:microsoft.com/office/officeart/2005/8/layout/list1"/>
    <dgm:cxn modelId="{EBEA3DD2-1229-49B5-BF29-0EF54A1850D8}" type="presOf" srcId="{2D7AD9DF-912E-4C3B-8609-71537CE02AF9}" destId="{170A1A7F-6B8C-473A-A54C-2A59A411B2DB}" srcOrd="0" destOrd="13" presId="urn:microsoft.com/office/officeart/2005/8/layout/list1"/>
    <dgm:cxn modelId="{53C436D8-FEA1-4DEB-B243-8348CB992A7B}" type="presOf" srcId="{41D0C77C-C37D-4D5A-B8C1-563FD070E3F2}" destId="{170A1A7F-6B8C-473A-A54C-2A59A411B2DB}" srcOrd="0" destOrd="11" presId="urn:microsoft.com/office/officeart/2005/8/layout/list1"/>
    <dgm:cxn modelId="{847F20D9-B88B-4614-970D-7BF1A135C20D}" srcId="{7FA97856-F632-4FDB-B4A0-4B61CA806BF5}" destId="{EE83FC02-1F6D-44F0-8850-F19DF0EF62DC}" srcOrd="16" destOrd="0" parTransId="{3C3813CE-E32A-4E50-8544-24EAC8E1A58B}" sibTransId="{2D577DB9-BE96-45C5-8A78-6AFEE630AD0D}"/>
    <dgm:cxn modelId="{7BA3A0E1-2C7E-478B-837A-F6DA6C4D8D88}" srcId="{7FA97856-F632-4FDB-B4A0-4B61CA806BF5}" destId="{6B56DA0A-7F8C-444B-B38B-F9089012B164}" srcOrd="10" destOrd="0" parTransId="{431E1203-0215-4D83-BE51-F1C999DB2C57}" sibTransId="{ED6D28C2-D945-4E19-BEB6-AB6E09112E06}"/>
    <dgm:cxn modelId="{6A0A51E2-8A4F-47F4-9DD2-9585125A7430}" type="presOf" srcId="{0F2F9BB9-89E1-46B3-8110-A424012F3F30}" destId="{170A1A7F-6B8C-473A-A54C-2A59A411B2DB}" srcOrd="0" destOrd="1" presId="urn:microsoft.com/office/officeart/2005/8/layout/list1"/>
    <dgm:cxn modelId="{CCA081EB-C137-40A0-B726-5CECD98C77AF}" type="presParOf" srcId="{C823E2A4-762D-4F9E-B3F4-0878CB61260F}" destId="{80DB8A8E-C786-42AE-A467-487EE57B8A97}" srcOrd="0" destOrd="0" presId="urn:microsoft.com/office/officeart/2005/8/layout/list1"/>
    <dgm:cxn modelId="{0812F229-43D7-482A-8FD0-12502A8B6DE9}" type="presParOf" srcId="{80DB8A8E-C786-42AE-A467-487EE57B8A97}" destId="{46FDC321-5BC8-4740-B9CF-4B6E7A7C5B8D}" srcOrd="0" destOrd="0" presId="urn:microsoft.com/office/officeart/2005/8/layout/list1"/>
    <dgm:cxn modelId="{469F6EE0-3457-4521-BDB3-912F06287674}" type="presParOf" srcId="{80DB8A8E-C786-42AE-A467-487EE57B8A97}" destId="{3784F916-ED0A-42CF-9780-70DE54D2757D}" srcOrd="1" destOrd="0" presId="urn:microsoft.com/office/officeart/2005/8/layout/list1"/>
    <dgm:cxn modelId="{585F8517-99C4-44E4-B0B8-571EFE33D855}" type="presParOf" srcId="{C823E2A4-762D-4F9E-B3F4-0878CB61260F}" destId="{4BB8827A-B552-48FC-8D7E-D6E3EF57AC49}" srcOrd="1" destOrd="0" presId="urn:microsoft.com/office/officeart/2005/8/layout/list1"/>
    <dgm:cxn modelId="{DB38E24B-5FFE-4AF7-92C5-76DCE93C31AB}" type="presParOf" srcId="{C823E2A4-762D-4F9E-B3F4-0878CB61260F}" destId="{170A1A7F-6B8C-473A-A54C-2A59A411B2D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05F93F-2951-45C8-9080-E98C8B71DE2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CF5D6C-8671-4DDB-A3D2-5877374E94B7}">
      <dgm:prSet custT="1"/>
      <dgm:spPr/>
      <dgm:t>
        <a:bodyPr/>
        <a:lstStyle/>
        <a:p>
          <a:pPr marL="0" lvl="1" indent="0" algn="l" defTabSz="533400">
            <a:lnSpc>
              <a:spcPct val="150000"/>
            </a:lnSpc>
            <a:spcBef>
              <a:spcPts val="0"/>
            </a:spcBef>
            <a:spcAft>
              <a:spcPts val="600"/>
            </a:spcAft>
            <a:buFont typeface="Wingdings" panose="05000000000000000000" pitchFamily="2" charset="2"/>
            <a:buNone/>
          </a:pPr>
          <a:r>
            <a:rPr lang="en-GB" sz="1200" b="1" i="0" kern="1200" dirty="0">
              <a:solidFill>
                <a:srgbClr val="333333">
                  <a:hueOff val="0"/>
                  <a:satOff val="0"/>
                  <a:lumOff val="0"/>
                  <a:alphaOff val="0"/>
                </a:srgbClr>
              </a:solidFill>
              <a:latin typeface="Univers Next for HSBC Light"/>
              <a:ea typeface="+mn-ea"/>
              <a:cs typeface="+mn-cs"/>
            </a:rPr>
            <a:t>Model Risk Issue (MRI)</a:t>
          </a:r>
          <a:br>
            <a:rPr lang="en-GB" sz="1200" b="0" i="0" kern="1200" dirty="0"/>
          </a:br>
          <a:r>
            <a:rPr lang="en-GB" sz="1200" b="0" i="0" kern="1200" dirty="0"/>
            <a:t>A model risk issue is a </a:t>
          </a:r>
          <a:r>
            <a:rPr lang="en-GB" sz="1200" b="1" i="0" kern="1200" dirty="0"/>
            <a:t>deficiency that needs remediation</a:t>
          </a:r>
          <a:r>
            <a:rPr lang="en-GB" sz="1200" b="0" i="0" kern="1200" dirty="0"/>
            <a:t> because it increases the risk of incorrect model outputs or inappropriate use. It’s something that can (and should) be fixed or controlled.</a:t>
          </a:r>
          <a:br>
            <a:rPr lang="en-GB" sz="1200" b="0" i="0" kern="1200" dirty="0"/>
          </a:br>
          <a:r>
            <a:rPr lang="en-GB" sz="1200" b="0" i="1" kern="1200" dirty="0"/>
            <a:t>Examples: missing/weak performance monitoring, undocumented methodology choices, data quality defects, implementation errors, failed validation tests, inadequate governance or approvals.</a:t>
          </a:r>
          <a:endParaRPr lang="en-US" sz="1200" i="1" kern="1200" dirty="0"/>
        </a:p>
      </dgm:t>
    </dgm:pt>
    <dgm:pt modelId="{F81D08D2-81DE-4086-8714-F6C8AB647598}" type="parTrans" cxnId="{8CC5B029-2A9F-4F5A-8F2D-50E233F46ABC}">
      <dgm:prSet/>
      <dgm:spPr/>
      <dgm:t>
        <a:bodyPr/>
        <a:lstStyle/>
        <a:p>
          <a:endParaRPr lang="en-US"/>
        </a:p>
      </dgm:t>
    </dgm:pt>
    <dgm:pt modelId="{742612D1-1035-419D-8B00-CA3F2D53D446}" type="sibTrans" cxnId="{8CC5B029-2A9F-4F5A-8F2D-50E233F46ABC}">
      <dgm:prSet/>
      <dgm:spPr/>
      <dgm:t>
        <a:bodyPr/>
        <a:lstStyle/>
        <a:p>
          <a:endParaRPr lang="en-US"/>
        </a:p>
      </dgm:t>
    </dgm:pt>
    <dgm:pt modelId="{0D41BE43-2684-4B8F-8A60-C2F0CD4C0464}">
      <dgm:prSet custT="1"/>
      <dgm:spPr/>
      <dgm:t>
        <a:bodyPr/>
        <a:lstStyle/>
        <a:p>
          <a:pPr marL="0" lvl="1" indent="0" algn="l" defTabSz="533400">
            <a:lnSpc>
              <a:spcPct val="150000"/>
            </a:lnSpc>
            <a:spcBef>
              <a:spcPts val="0"/>
            </a:spcBef>
            <a:spcAft>
              <a:spcPts val="600"/>
            </a:spcAft>
            <a:buFont typeface="Arial" panose="020B0604020202020204" pitchFamily="34" charset="0"/>
            <a:buNone/>
          </a:pPr>
          <a:r>
            <a:rPr lang="en-GB" sz="1200" b="1" i="0" kern="1200" dirty="0">
              <a:solidFill>
                <a:srgbClr val="333333">
                  <a:hueOff val="0"/>
                  <a:satOff val="0"/>
                  <a:lumOff val="0"/>
                  <a:alphaOff val="0"/>
                </a:srgbClr>
              </a:solidFill>
              <a:latin typeface="Univers Next for HSBC Light"/>
              <a:ea typeface="+mn-ea"/>
              <a:cs typeface="+mn-cs"/>
            </a:rPr>
            <a:t>Inherent Model Limitation (IML)</a:t>
          </a:r>
          <a:endParaRPr lang="en-US" sz="1200" kern="1200" dirty="0"/>
        </a:p>
      </dgm:t>
    </dgm:pt>
    <dgm:pt modelId="{8E75591F-6CAF-4421-8F0A-D6460491C867}" type="parTrans" cxnId="{F82ED0CC-D8E9-47D2-8D11-56AC4B13F4E3}">
      <dgm:prSet/>
      <dgm:spPr/>
      <dgm:t>
        <a:bodyPr/>
        <a:lstStyle/>
        <a:p>
          <a:endParaRPr lang="en-GB"/>
        </a:p>
      </dgm:t>
    </dgm:pt>
    <dgm:pt modelId="{AD9139CE-4F6A-4A7E-B976-DF50D7C7E78B}" type="sibTrans" cxnId="{F82ED0CC-D8E9-47D2-8D11-56AC4B13F4E3}">
      <dgm:prSet/>
      <dgm:spPr/>
      <dgm:t>
        <a:bodyPr/>
        <a:lstStyle/>
        <a:p>
          <a:endParaRPr lang="en-GB"/>
        </a:p>
      </dgm:t>
    </dgm:pt>
    <dgm:pt modelId="{E340363A-D0C9-4874-A1CB-0DE19249B8E7}">
      <dgm:prSet custT="1"/>
      <dgm:spPr/>
      <dgm:t>
        <a:bodyPr/>
        <a:lstStyle/>
        <a:p>
          <a:pPr marL="0" indent="0" algn="l">
            <a:lnSpc>
              <a:spcPct val="150000"/>
            </a:lnSpc>
            <a:spcBef>
              <a:spcPts val="0"/>
            </a:spcBef>
            <a:spcAft>
              <a:spcPts val="600"/>
            </a:spcAft>
            <a:buFont typeface="Arial" panose="020B0604020202020204" pitchFamily="34" charset="0"/>
            <a:buNone/>
          </a:pPr>
          <a:r>
            <a:rPr lang="en-GB" sz="1200" b="0" i="0" kern="1200" dirty="0"/>
            <a:t>An inherent model limitation is a </a:t>
          </a:r>
          <a:r>
            <a:rPr lang="en-GB" sz="1200" b="1" i="0" kern="1200" dirty="0"/>
            <a:t>known constraint that cannot be fully eliminated</a:t>
          </a:r>
          <a:r>
            <a:rPr lang="en-GB" sz="1200" b="0" i="0" kern="1200" dirty="0"/>
            <a:t> due to the nature of the model, data, or environment, but must be </a:t>
          </a:r>
          <a:r>
            <a:rPr lang="en-GB" sz="1200" b="1" i="0" kern="1200" dirty="0"/>
            <a:t>documented, monitored, and mitigated</a:t>
          </a:r>
          <a:r>
            <a:rPr lang="en-GB" sz="1200" b="0" i="0" kern="1200" dirty="0"/>
            <a:t> (e.g., through compensating controls: overlays, conservative assumptions, usage restrictions).</a:t>
          </a:r>
          <a:br>
            <a:rPr lang="en-GB" sz="1200" b="0" i="0" kern="1200" dirty="0"/>
          </a:br>
          <a:r>
            <a:rPr lang="en-GB" sz="1200" b="0" i="1" kern="1200" dirty="0"/>
            <a:t>Examples: limited historical stress data, structural breaks, reliance on expert judgement, simplified functional form, proxy variables, low default/low volume portfolios.</a:t>
          </a:r>
        </a:p>
      </dgm:t>
    </dgm:pt>
    <dgm:pt modelId="{317A46FA-0A25-4051-913D-160E34C3B3FA}" type="parTrans" cxnId="{94FC40D3-CFC2-4A2F-A14E-4976CEAB129E}">
      <dgm:prSet/>
      <dgm:spPr/>
      <dgm:t>
        <a:bodyPr/>
        <a:lstStyle/>
        <a:p>
          <a:endParaRPr lang="en-GB"/>
        </a:p>
      </dgm:t>
    </dgm:pt>
    <dgm:pt modelId="{94F21155-4FD7-41EF-B1DB-94589EDE7726}" type="sibTrans" cxnId="{94FC40D3-CFC2-4A2F-A14E-4976CEAB129E}">
      <dgm:prSet/>
      <dgm:spPr/>
      <dgm:t>
        <a:bodyPr/>
        <a:lstStyle/>
        <a:p>
          <a:endParaRPr lang="en-GB"/>
        </a:p>
      </dgm:t>
    </dgm:pt>
    <dgm:pt modelId="{7FA97856-F632-4FDB-B4A0-4B61CA806BF5}">
      <dgm:prSet phldrT="[Text]" custT="1"/>
      <dgm:spPr/>
      <dgm:t>
        <a:bodyPr/>
        <a:lstStyle/>
        <a:p>
          <a:r>
            <a:rPr lang="pl-PL" sz="1400" dirty="0">
              <a:latin typeface="Univers Next for HSBC Light" panose="020B0403030202020203" pitchFamily="34" charset="0"/>
            </a:rPr>
            <a:t>Model Risk Identification and Tracking</a:t>
          </a:r>
          <a:endParaRPr lang="en-GB" sz="1400" dirty="0">
            <a:latin typeface="Univers Next for HSBC Light" panose="020B0403030202020203" pitchFamily="34" charset="0"/>
          </a:endParaRPr>
        </a:p>
      </dgm:t>
    </dgm:pt>
    <dgm:pt modelId="{DBF021C2-3108-46EA-919E-09FD244AE516}" type="sibTrans" cxnId="{8A259331-3ECD-4A42-8C0F-D14A8A4974BE}">
      <dgm:prSet/>
      <dgm:spPr/>
      <dgm:t>
        <a:bodyPr/>
        <a:lstStyle/>
        <a:p>
          <a:endParaRPr lang="en-US"/>
        </a:p>
      </dgm:t>
    </dgm:pt>
    <dgm:pt modelId="{5DB92ED7-63E4-4C7C-83F4-35F1292BE670}" type="parTrans" cxnId="{8A259331-3ECD-4A42-8C0F-D14A8A4974BE}">
      <dgm:prSet/>
      <dgm:spPr/>
      <dgm:t>
        <a:bodyPr/>
        <a:lstStyle/>
        <a:p>
          <a:endParaRPr lang="en-US"/>
        </a:p>
      </dgm:t>
    </dgm:pt>
    <dgm:pt modelId="{C823E2A4-762D-4F9E-B3F4-0878CB61260F}" type="pres">
      <dgm:prSet presAssocID="{4605F93F-2951-45C8-9080-E98C8B71DE25}" presName="linear" presStyleCnt="0">
        <dgm:presLayoutVars>
          <dgm:dir/>
          <dgm:animLvl val="lvl"/>
          <dgm:resizeHandles val="exact"/>
        </dgm:presLayoutVars>
      </dgm:prSet>
      <dgm:spPr/>
    </dgm:pt>
    <dgm:pt modelId="{80DB8A8E-C786-42AE-A467-487EE57B8A97}" type="pres">
      <dgm:prSet presAssocID="{7FA97856-F632-4FDB-B4A0-4B61CA806BF5}" presName="parentLin" presStyleCnt="0"/>
      <dgm:spPr/>
    </dgm:pt>
    <dgm:pt modelId="{46FDC321-5BC8-4740-B9CF-4B6E7A7C5B8D}" type="pres">
      <dgm:prSet presAssocID="{7FA97856-F632-4FDB-B4A0-4B61CA806BF5}" presName="parentLeftMargin" presStyleLbl="node1" presStyleIdx="0" presStyleCnt="1"/>
      <dgm:spPr/>
    </dgm:pt>
    <dgm:pt modelId="{3784F916-ED0A-42CF-9780-70DE54D2757D}" type="pres">
      <dgm:prSet presAssocID="{7FA97856-F632-4FDB-B4A0-4B61CA806BF5}" presName="parentText" presStyleLbl="node1" presStyleIdx="0" presStyleCnt="1" custScaleY="42986" custLinFactNeighborX="-70701" custLinFactNeighborY="1377">
        <dgm:presLayoutVars>
          <dgm:chMax val="0"/>
          <dgm:bulletEnabled val="1"/>
        </dgm:presLayoutVars>
      </dgm:prSet>
      <dgm:spPr/>
    </dgm:pt>
    <dgm:pt modelId="{4BB8827A-B552-48FC-8D7E-D6E3EF57AC49}" type="pres">
      <dgm:prSet presAssocID="{7FA97856-F632-4FDB-B4A0-4B61CA806BF5}" presName="negativeSpace" presStyleCnt="0"/>
      <dgm:spPr/>
    </dgm:pt>
    <dgm:pt modelId="{170A1A7F-6B8C-473A-A54C-2A59A411B2DB}" type="pres">
      <dgm:prSet presAssocID="{7FA97856-F632-4FDB-B4A0-4B61CA806BF5}" presName="childText" presStyleLbl="conFgAcc1" presStyleIdx="0" presStyleCnt="1" custScaleY="112560" custLinFactY="-436809" custLinFactNeighborX="-62" custLinFactNeighborY="-500000">
        <dgm:presLayoutVars>
          <dgm:bulletEnabled val="1"/>
        </dgm:presLayoutVars>
      </dgm:prSet>
      <dgm:spPr/>
    </dgm:pt>
  </dgm:ptLst>
  <dgm:cxnLst>
    <dgm:cxn modelId="{8CC5B029-2A9F-4F5A-8F2D-50E233F46ABC}" srcId="{7FA97856-F632-4FDB-B4A0-4B61CA806BF5}" destId="{80CF5D6C-8671-4DDB-A3D2-5877374E94B7}" srcOrd="0" destOrd="0" parTransId="{F81D08D2-81DE-4086-8714-F6C8AB647598}" sibTransId="{742612D1-1035-419D-8B00-CA3F2D53D446}"/>
    <dgm:cxn modelId="{8A259331-3ECD-4A42-8C0F-D14A8A4974BE}" srcId="{4605F93F-2951-45C8-9080-E98C8B71DE25}" destId="{7FA97856-F632-4FDB-B4A0-4B61CA806BF5}" srcOrd="0" destOrd="0" parTransId="{5DB92ED7-63E4-4C7C-83F4-35F1292BE670}" sibTransId="{DBF021C2-3108-46EA-919E-09FD244AE516}"/>
    <dgm:cxn modelId="{8D26E574-DEBB-42BB-8E82-D93227D0617B}" type="presOf" srcId="{80CF5D6C-8671-4DDB-A3D2-5877374E94B7}" destId="{170A1A7F-6B8C-473A-A54C-2A59A411B2DB}" srcOrd="0" destOrd="0" presId="urn:microsoft.com/office/officeart/2005/8/layout/list1"/>
    <dgm:cxn modelId="{CE07CB7A-8388-4F80-86DF-6A5871F4D9F7}" type="presOf" srcId="{7FA97856-F632-4FDB-B4A0-4B61CA806BF5}" destId="{46FDC321-5BC8-4740-B9CF-4B6E7A7C5B8D}" srcOrd="0" destOrd="0" presId="urn:microsoft.com/office/officeart/2005/8/layout/list1"/>
    <dgm:cxn modelId="{397B9480-5DA4-407E-AAF7-B673C1293FB5}" type="presOf" srcId="{0D41BE43-2684-4B8F-8A60-C2F0CD4C0464}" destId="{170A1A7F-6B8C-473A-A54C-2A59A411B2DB}" srcOrd="0" destOrd="1" presId="urn:microsoft.com/office/officeart/2005/8/layout/list1"/>
    <dgm:cxn modelId="{E798C69B-818D-4CE4-B038-01FF62E999A3}" type="presOf" srcId="{7FA97856-F632-4FDB-B4A0-4B61CA806BF5}" destId="{3784F916-ED0A-42CF-9780-70DE54D2757D}" srcOrd="1" destOrd="0" presId="urn:microsoft.com/office/officeart/2005/8/layout/list1"/>
    <dgm:cxn modelId="{FB6CD59E-A54F-4470-A840-B8474C8EA3AE}" type="presOf" srcId="{E340363A-D0C9-4874-A1CB-0DE19249B8E7}" destId="{170A1A7F-6B8C-473A-A54C-2A59A411B2DB}" srcOrd="0" destOrd="2" presId="urn:microsoft.com/office/officeart/2005/8/layout/list1"/>
    <dgm:cxn modelId="{F82ED0CC-D8E9-47D2-8D11-56AC4B13F4E3}" srcId="{7FA97856-F632-4FDB-B4A0-4B61CA806BF5}" destId="{0D41BE43-2684-4B8F-8A60-C2F0CD4C0464}" srcOrd="1" destOrd="0" parTransId="{8E75591F-6CAF-4421-8F0A-D6460491C867}" sibTransId="{AD9139CE-4F6A-4A7E-B976-DF50D7C7E78B}"/>
    <dgm:cxn modelId="{22913AD2-0444-4DFC-B012-9702B710749C}" type="presOf" srcId="{4605F93F-2951-45C8-9080-E98C8B71DE25}" destId="{C823E2A4-762D-4F9E-B3F4-0878CB61260F}" srcOrd="0" destOrd="0" presId="urn:microsoft.com/office/officeart/2005/8/layout/list1"/>
    <dgm:cxn modelId="{94FC40D3-CFC2-4A2F-A14E-4976CEAB129E}" srcId="{0D41BE43-2684-4B8F-8A60-C2F0CD4C0464}" destId="{E340363A-D0C9-4874-A1CB-0DE19249B8E7}" srcOrd="0" destOrd="0" parTransId="{317A46FA-0A25-4051-913D-160E34C3B3FA}" sibTransId="{94F21155-4FD7-41EF-B1DB-94589EDE7726}"/>
    <dgm:cxn modelId="{CCA081EB-C137-40A0-B726-5CECD98C77AF}" type="presParOf" srcId="{C823E2A4-762D-4F9E-B3F4-0878CB61260F}" destId="{80DB8A8E-C786-42AE-A467-487EE57B8A97}" srcOrd="0" destOrd="0" presId="urn:microsoft.com/office/officeart/2005/8/layout/list1"/>
    <dgm:cxn modelId="{0812F229-43D7-482A-8FD0-12502A8B6DE9}" type="presParOf" srcId="{80DB8A8E-C786-42AE-A467-487EE57B8A97}" destId="{46FDC321-5BC8-4740-B9CF-4B6E7A7C5B8D}" srcOrd="0" destOrd="0" presId="urn:microsoft.com/office/officeart/2005/8/layout/list1"/>
    <dgm:cxn modelId="{469F6EE0-3457-4521-BDB3-912F06287674}" type="presParOf" srcId="{80DB8A8E-C786-42AE-A467-487EE57B8A97}" destId="{3784F916-ED0A-42CF-9780-70DE54D2757D}" srcOrd="1" destOrd="0" presId="urn:microsoft.com/office/officeart/2005/8/layout/list1"/>
    <dgm:cxn modelId="{585F8517-99C4-44E4-B0B8-571EFE33D855}" type="presParOf" srcId="{C823E2A4-762D-4F9E-B3F4-0878CB61260F}" destId="{4BB8827A-B552-48FC-8D7E-D6E3EF57AC49}" srcOrd="1" destOrd="0" presId="urn:microsoft.com/office/officeart/2005/8/layout/list1"/>
    <dgm:cxn modelId="{DB38E24B-5FFE-4AF7-92C5-76DCE93C31AB}" type="presParOf" srcId="{C823E2A4-762D-4F9E-B3F4-0878CB61260F}" destId="{170A1A7F-6B8C-473A-A54C-2A59A411B2D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01FE8-49D5-4E37-9B9E-3E0171E1B30E}">
      <dsp:nvSpPr>
        <dsp:cNvPr id="0" name=""/>
        <dsp:cNvSpPr/>
      </dsp:nvSpPr>
      <dsp:spPr>
        <a:xfrm>
          <a:off x="0" y="284419"/>
          <a:ext cx="9253728" cy="7103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192" tIns="229108" rIns="718192" bIns="85344" numCol="1" spcCol="1270" anchor="t" anchorCtr="0">
          <a:noAutofit/>
        </a:bodyPr>
        <a:lstStyle/>
        <a:p>
          <a:pPr marL="0" lvl="1" indent="0" algn="l" defTabSz="533400">
            <a:lnSpc>
              <a:spcPct val="90000"/>
            </a:lnSpc>
            <a:spcBef>
              <a:spcPct val="0"/>
            </a:spcBef>
            <a:spcAft>
              <a:spcPct val="15000"/>
            </a:spcAft>
            <a:buNone/>
          </a:pPr>
          <a:r>
            <a:rPr lang="en-US" sz="1200" b="1" kern="1200" dirty="0">
              <a:latin typeface="Univers Next for HSBC Light" panose="020B0403030202020203" pitchFamily="34" charset="0"/>
            </a:rPr>
            <a:t>Pre-provision Net Revenue </a:t>
          </a:r>
          <a:r>
            <a:rPr lang="en-US" sz="1200" kern="1200" dirty="0">
              <a:latin typeface="Univers Next for HSBC Light" panose="020B0403030202020203" pitchFamily="34" charset="0"/>
            </a:rPr>
            <a:t>(PPNR) is the net revenue of the bank before adjusting for loss provisions.</a:t>
          </a:r>
          <a:endParaRPr lang="en-US" sz="1200" u="none" kern="1200" dirty="0">
            <a:latin typeface="Univers Next for HSBC Light" panose="020B0403030202020203" pitchFamily="34" charset="0"/>
          </a:endParaRPr>
        </a:p>
        <a:p>
          <a:pPr marL="0" lvl="1" indent="0" algn="l" defTabSz="533400">
            <a:lnSpc>
              <a:spcPct val="90000"/>
            </a:lnSpc>
            <a:spcBef>
              <a:spcPct val="0"/>
            </a:spcBef>
            <a:spcAft>
              <a:spcPct val="15000"/>
            </a:spcAft>
            <a:buNone/>
          </a:pPr>
          <a:r>
            <a:rPr lang="en-US" sz="1200" kern="1200" dirty="0">
              <a:latin typeface="Univers Next for HSBC Light" panose="020B0403030202020203" pitchFamily="34" charset="0"/>
            </a:rPr>
            <a:t>It is defined as the sum of </a:t>
          </a:r>
          <a:r>
            <a:rPr lang="en-US" sz="1200" u="sng" kern="1200" dirty="0">
              <a:latin typeface="Univers Next for HSBC Light" panose="020B0403030202020203" pitchFamily="34" charset="0"/>
            </a:rPr>
            <a:t>Net Interest income </a:t>
          </a:r>
          <a:r>
            <a:rPr lang="en-US" sz="1200" kern="1200" dirty="0">
              <a:latin typeface="Univers Next for HSBC Light" panose="020B0403030202020203" pitchFamily="34" charset="0"/>
            </a:rPr>
            <a:t>and </a:t>
          </a:r>
          <a:r>
            <a:rPr lang="en-US" sz="1200" u="sng" kern="1200" dirty="0">
              <a:latin typeface="Univers Next for HSBC Light" panose="020B0403030202020203" pitchFamily="34" charset="0"/>
            </a:rPr>
            <a:t>Non-Interest income </a:t>
          </a:r>
          <a:r>
            <a:rPr lang="en-US" sz="1200" kern="1200" dirty="0">
              <a:latin typeface="Univers Next for HSBC Light" panose="020B0403030202020203" pitchFamily="34" charset="0"/>
            </a:rPr>
            <a:t>less </a:t>
          </a:r>
          <a:r>
            <a:rPr lang="en-US" sz="1200" u="none" kern="1200" dirty="0">
              <a:latin typeface="Univers Next for HSBC Light" panose="020B0403030202020203" pitchFamily="34" charset="0"/>
            </a:rPr>
            <a:t>expenses and loss provisions.</a:t>
          </a:r>
        </a:p>
      </dsp:txBody>
      <dsp:txXfrm>
        <a:off x="0" y="284419"/>
        <a:ext cx="9253728" cy="710325"/>
      </dsp:txXfrm>
    </dsp:sp>
    <dsp:sp modelId="{4841A2C4-146F-4E79-88B7-9B5402BE253D}">
      <dsp:nvSpPr>
        <dsp:cNvPr id="0" name=""/>
        <dsp:cNvSpPr/>
      </dsp:nvSpPr>
      <dsp:spPr>
        <a:xfrm>
          <a:off x="165785" y="0"/>
          <a:ext cx="2148725" cy="446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838" tIns="0" rIns="244838" bIns="0" numCol="1" spcCol="1270" anchor="ctr" anchorCtr="0">
          <a:noAutofit/>
        </a:bodyPr>
        <a:lstStyle/>
        <a:p>
          <a:pPr marL="0" lvl="0" indent="0" algn="l" defTabSz="533400">
            <a:lnSpc>
              <a:spcPct val="90000"/>
            </a:lnSpc>
            <a:spcBef>
              <a:spcPct val="0"/>
            </a:spcBef>
            <a:spcAft>
              <a:spcPct val="35000"/>
            </a:spcAft>
            <a:buNone/>
          </a:pPr>
          <a:r>
            <a:rPr lang="en-US" sz="1200" kern="1200" dirty="0"/>
            <a:t>PPNR Definition</a:t>
          </a:r>
        </a:p>
      </dsp:txBody>
      <dsp:txXfrm>
        <a:off x="187582" y="21797"/>
        <a:ext cx="2105131" cy="4029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D0032-4A73-4526-AF0A-D9A7D1025EA4}">
      <dsp:nvSpPr>
        <dsp:cNvPr id="0" name=""/>
        <dsp:cNvSpPr/>
      </dsp:nvSpPr>
      <dsp:spPr>
        <a:xfrm>
          <a:off x="0" y="0"/>
          <a:ext cx="12087225" cy="501671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8103" tIns="812292" rIns="938103" bIns="85344"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None/>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b="0" u="none" kern="1200" dirty="0">
            <a:latin typeface="Univers Next for HSBC Light" panose="020B0403030202020203" pitchFamily="34" charset="0"/>
          </a:endParaRPr>
        </a:p>
        <a:p>
          <a:pPr marL="228600" lvl="1" indent="-228600" algn="l" defTabSz="1111250">
            <a:lnSpc>
              <a:spcPct val="90000"/>
            </a:lnSpc>
            <a:spcBef>
              <a:spcPct val="0"/>
            </a:spcBef>
            <a:spcAft>
              <a:spcPct val="15000"/>
            </a:spcAft>
            <a:buFont typeface="Wingdings" panose="05000000000000000000" pitchFamily="2" charset="2"/>
            <a:buNone/>
          </a:pPr>
          <a:endParaRPr lang="en-US" sz="2500" kern="1200" dirty="0"/>
        </a:p>
      </dsp:txBody>
      <dsp:txXfrm>
        <a:off x="0" y="0"/>
        <a:ext cx="12087225" cy="5016710"/>
      </dsp:txXfrm>
    </dsp:sp>
    <dsp:sp modelId="{DA71F851-0FD5-4880-9C36-8758B781D142}">
      <dsp:nvSpPr>
        <dsp:cNvPr id="0" name=""/>
        <dsp:cNvSpPr/>
      </dsp:nvSpPr>
      <dsp:spPr>
        <a:xfrm>
          <a:off x="85770" y="176062"/>
          <a:ext cx="8461057" cy="383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808" tIns="0" rIns="319808"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Univers Next for HSBC Light" panose="020B0403030202020203" pitchFamily="34" charset="0"/>
            </a:rPr>
            <a:t>Interest Rate Risk</a:t>
          </a:r>
        </a:p>
      </dsp:txBody>
      <dsp:txXfrm>
        <a:off x="104505" y="194797"/>
        <a:ext cx="8423587" cy="3463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D0032-4A73-4526-AF0A-D9A7D1025EA4}">
      <dsp:nvSpPr>
        <dsp:cNvPr id="0" name=""/>
        <dsp:cNvSpPr/>
      </dsp:nvSpPr>
      <dsp:spPr>
        <a:xfrm>
          <a:off x="0" y="625744"/>
          <a:ext cx="12169614" cy="501671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4497" tIns="812292" rIns="944497" bIns="85344"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None/>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kern="1200" dirty="0">
            <a:latin typeface="Univers Next for HSBC Light" panose="020B0403030202020203"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endParaRPr lang="en-US" sz="1200" b="0" u="none" kern="1200" dirty="0">
            <a:latin typeface="Univers Next for HSBC Light" panose="020B0403030202020203" pitchFamily="34" charset="0"/>
          </a:endParaRPr>
        </a:p>
        <a:p>
          <a:pPr marL="228600" lvl="1" indent="-228600" algn="l" defTabSz="1111250">
            <a:lnSpc>
              <a:spcPct val="90000"/>
            </a:lnSpc>
            <a:spcBef>
              <a:spcPct val="0"/>
            </a:spcBef>
            <a:spcAft>
              <a:spcPct val="15000"/>
            </a:spcAft>
            <a:buFont typeface="Wingdings" panose="05000000000000000000" pitchFamily="2" charset="2"/>
            <a:buNone/>
          </a:pPr>
          <a:endParaRPr lang="en-US" sz="2500" kern="1200" dirty="0"/>
        </a:p>
      </dsp:txBody>
      <dsp:txXfrm>
        <a:off x="0" y="625744"/>
        <a:ext cx="12169614" cy="5016710"/>
      </dsp:txXfrm>
    </dsp:sp>
    <dsp:sp modelId="{DA71F851-0FD5-4880-9C36-8758B781D142}">
      <dsp:nvSpPr>
        <dsp:cNvPr id="0" name=""/>
        <dsp:cNvSpPr/>
      </dsp:nvSpPr>
      <dsp:spPr>
        <a:xfrm>
          <a:off x="89714" y="757862"/>
          <a:ext cx="8518729" cy="383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988" tIns="0" rIns="321988"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Univers Next for HSBC Light" panose="020B0403030202020203" pitchFamily="34" charset="0"/>
            </a:rPr>
            <a:t>Strategic Risk</a:t>
          </a:r>
        </a:p>
      </dsp:txBody>
      <dsp:txXfrm>
        <a:off x="108449" y="776597"/>
        <a:ext cx="8481259" cy="3463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83217-554D-4311-891B-BC0EC1FE4310}">
      <dsp:nvSpPr>
        <dsp:cNvPr id="0" name=""/>
        <dsp:cNvSpPr/>
      </dsp:nvSpPr>
      <dsp:spPr>
        <a:xfrm rot="5400000">
          <a:off x="-168577" y="168793"/>
          <a:ext cx="1123849" cy="7866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dirty="0"/>
            <a:t>Data</a:t>
          </a:r>
          <a:endParaRPr lang="en-GB" sz="1000" kern="1200" dirty="0"/>
        </a:p>
      </dsp:txBody>
      <dsp:txXfrm rot="-5400000">
        <a:off x="1" y="393562"/>
        <a:ext cx="786694" cy="337155"/>
      </dsp:txXfrm>
    </dsp:sp>
    <dsp:sp modelId="{28D07204-9F00-4F19-B852-4FB537F75DF0}">
      <dsp:nvSpPr>
        <dsp:cNvPr id="0" name=""/>
        <dsp:cNvSpPr/>
      </dsp:nvSpPr>
      <dsp:spPr>
        <a:xfrm rot="5400000">
          <a:off x="4858143" y="-4071320"/>
          <a:ext cx="730502" cy="88735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latin typeface="Arial" panose="020B0604020202020204" pitchFamily="34" charset="0"/>
              <a:cs typeface="Arial" panose="020B0604020202020204" pitchFamily="34" charset="0"/>
            </a:rPr>
            <a:t>Data sources, data extraction and preparation, data relevance, data reconciliation, data quality, etc</a:t>
          </a:r>
        </a:p>
      </dsp:txBody>
      <dsp:txXfrm rot="-5400000">
        <a:off x="786606" y="35877"/>
        <a:ext cx="8837916" cy="659182"/>
      </dsp:txXfrm>
    </dsp:sp>
    <dsp:sp modelId="{2DEF114C-E35D-481B-8288-8364B1B6B909}">
      <dsp:nvSpPr>
        <dsp:cNvPr id="0" name=""/>
        <dsp:cNvSpPr/>
      </dsp:nvSpPr>
      <dsp:spPr>
        <a:xfrm rot="5400000">
          <a:off x="-168577" y="1089671"/>
          <a:ext cx="1123849" cy="7866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dirty="0"/>
            <a:t>Design</a:t>
          </a:r>
          <a:endParaRPr lang="en-GB" sz="1000" kern="1200" dirty="0"/>
        </a:p>
      </dsp:txBody>
      <dsp:txXfrm rot="-5400000">
        <a:off x="1" y="1314440"/>
        <a:ext cx="786694" cy="337155"/>
      </dsp:txXfrm>
    </dsp:sp>
    <dsp:sp modelId="{223B55E8-BB6F-4588-8DB0-785930DC451C}">
      <dsp:nvSpPr>
        <dsp:cNvPr id="0" name=""/>
        <dsp:cNvSpPr/>
      </dsp:nvSpPr>
      <dsp:spPr>
        <a:xfrm rot="5400000">
          <a:off x="4858231" y="-3150443"/>
          <a:ext cx="730502" cy="88735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US" sz="1100" b="0" i="0" u="none" strike="noStrike" kern="1200" dirty="0">
              <a:solidFill>
                <a:srgbClr val="000000"/>
              </a:solidFill>
              <a:effectLst/>
              <a:latin typeface="Arial" panose="020B0604020202020204" pitchFamily="34" charset="0"/>
            </a:rPr>
            <a:t>Model scope and objective, modelled portfolio/products, model methodology selection, key assumptions and methodology, portfolio segmentation relevancy, variable selection, model performance, final model selection, etc.</a:t>
          </a:r>
          <a:endParaRPr lang="en-GB" sz="1100" kern="1200" dirty="0"/>
        </a:p>
        <a:p>
          <a:pPr marL="57150" lvl="1" indent="-57150" algn="l" defTabSz="488950">
            <a:lnSpc>
              <a:spcPct val="90000"/>
            </a:lnSpc>
            <a:spcBef>
              <a:spcPct val="0"/>
            </a:spcBef>
            <a:spcAft>
              <a:spcPct val="15000"/>
            </a:spcAft>
            <a:buFont typeface="Arial" panose="020B0604020202020204" pitchFamily="34" charset="0"/>
            <a:buChar char="•"/>
          </a:pPr>
          <a:r>
            <a:rPr lang="en-US" sz="1100" b="0" i="0" kern="1200" dirty="0">
              <a:solidFill>
                <a:srgbClr val="000000"/>
              </a:solidFill>
              <a:effectLst/>
              <a:latin typeface="Arial" panose="020B0604020202020204" pitchFamily="34" charset="0"/>
            </a:rPr>
            <a:t>Re: statistical models: Independent variables significance, variable intuitiveness, multicollinearity, stationarity, cointegration, structural breaks, integration order, autocorrelation, heteroscedasticity, normality, etc.</a:t>
          </a:r>
        </a:p>
      </dsp:txBody>
      <dsp:txXfrm rot="-5400000">
        <a:off x="786694" y="956754"/>
        <a:ext cx="8837916" cy="659182"/>
      </dsp:txXfrm>
    </dsp:sp>
    <dsp:sp modelId="{068E583A-4868-48E5-99CD-C23030864EC2}">
      <dsp:nvSpPr>
        <dsp:cNvPr id="0" name=""/>
        <dsp:cNvSpPr/>
      </dsp:nvSpPr>
      <dsp:spPr>
        <a:xfrm rot="5400000">
          <a:off x="-168577" y="2010548"/>
          <a:ext cx="1123849" cy="7866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dirty="0"/>
            <a:t>Performance</a:t>
          </a:r>
          <a:endParaRPr lang="en-GB" sz="1000" kern="1200" dirty="0"/>
        </a:p>
      </dsp:txBody>
      <dsp:txXfrm rot="-5400000">
        <a:off x="1" y="2235317"/>
        <a:ext cx="786694" cy="337155"/>
      </dsp:txXfrm>
    </dsp:sp>
    <dsp:sp modelId="{DB4F2CE4-64AF-4BC0-AF1D-11749EF4E2D4}">
      <dsp:nvSpPr>
        <dsp:cNvPr id="0" name=""/>
        <dsp:cNvSpPr/>
      </dsp:nvSpPr>
      <dsp:spPr>
        <a:xfrm rot="5400000">
          <a:off x="4858231" y="-2229565"/>
          <a:ext cx="730502" cy="88735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latin typeface="Arial" panose="020B0604020202020204" pitchFamily="34" charset="0"/>
              <a:cs typeface="Arial" panose="020B0604020202020204" pitchFamily="34" charset="0"/>
            </a:rPr>
            <a:t>Performance analysis, benchmark analysis, sensitivity analysis, scenario analysis, conservatism analysis, backtesting analysis, performance monitoring thresholds, rank ordering, etc.</a:t>
          </a:r>
        </a:p>
      </dsp:txBody>
      <dsp:txXfrm rot="-5400000">
        <a:off x="786694" y="1877632"/>
        <a:ext cx="8837916" cy="6591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83217-554D-4311-891B-BC0EC1FE4310}">
      <dsp:nvSpPr>
        <dsp:cNvPr id="0" name=""/>
        <dsp:cNvSpPr/>
      </dsp:nvSpPr>
      <dsp:spPr>
        <a:xfrm rot="5400000">
          <a:off x="-168577" y="168793"/>
          <a:ext cx="1123850" cy="7866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pl-PL" sz="800" kern="1200" dirty="0"/>
            <a:t>Implementation</a:t>
          </a:r>
          <a:endParaRPr lang="en-GB" sz="800" kern="1200" dirty="0"/>
        </a:p>
      </dsp:txBody>
      <dsp:txXfrm rot="-5400000">
        <a:off x="1" y="393564"/>
        <a:ext cx="786695" cy="337155"/>
      </dsp:txXfrm>
    </dsp:sp>
    <dsp:sp modelId="{28D07204-9F00-4F19-B852-4FB537F75DF0}">
      <dsp:nvSpPr>
        <dsp:cNvPr id="0" name=""/>
        <dsp:cNvSpPr/>
      </dsp:nvSpPr>
      <dsp:spPr>
        <a:xfrm rot="5400000">
          <a:off x="4858142" y="-4071320"/>
          <a:ext cx="730502" cy="887357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noProof="0" dirty="0">
              <a:latin typeface="Arial" panose="020B0604020202020204" pitchFamily="34" charset="0"/>
              <a:cs typeface="Arial" panose="020B0604020202020204" pitchFamily="34" charset="0"/>
            </a:rPr>
            <a:t>Model implementation into production environment, EUC, change control, post-implementation model monitoring, etc</a:t>
          </a:r>
        </a:p>
      </dsp:txBody>
      <dsp:txXfrm rot="-5400000">
        <a:off x="786606" y="35876"/>
        <a:ext cx="8837914" cy="659182"/>
      </dsp:txXfrm>
    </dsp:sp>
    <dsp:sp modelId="{2DEF114C-E35D-481B-8288-8364B1B6B909}">
      <dsp:nvSpPr>
        <dsp:cNvPr id="0" name=""/>
        <dsp:cNvSpPr/>
      </dsp:nvSpPr>
      <dsp:spPr>
        <a:xfrm rot="5400000">
          <a:off x="-168577" y="1089671"/>
          <a:ext cx="1123850" cy="7866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pl-PL" sz="800" kern="1200" dirty="0"/>
            <a:t>Documentation</a:t>
          </a:r>
          <a:endParaRPr lang="en-GB" sz="800" kern="1200" dirty="0"/>
        </a:p>
      </dsp:txBody>
      <dsp:txXfrm rot="-5400000">
        <a:off x="1" y="1314442"/>
        <a:ext cx="786695" cy="337155"/>
      </dsp:txXfrm>
    </dsp:sp>
    <dsp:sp modelId="{223B55E8-BB6F-4588-8DB0-785930DC451C}">
      <dsp:nvSpPr>
        <dsp:cNvPr id="0" name=""/>
        <dsp:cNvSpPr/>
      </dsp:nvSpPr>
      <dsp:spPr>
        <a:xfrm rot="5400000">
          <a:off x="4858231" y="-3150442"/>
          <a:ext cx="730502" cy="887357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latin typeface="Arial" panose="020B0604020202020204" pitchFamily="34" charset="0"/>
              <a:cs typeface="Arial" panose="020B0604020202020204" pitchFamily="34" charset="0"/>
            </a:rPr>
            <a:t>Quality of documentation, auditability</a:t>
          </a:r>
        </a:p>
      </dsp:txBody>
      <dsp:txXfrm rot="-5400000">
        <a:off x="786695" y="956754"/>
        <a:ext cx="8837914" cy="659182"/>
      </dsp:txXfrm>
    </dsp:sp>
    <dsp:sp modelId="{068E583A-4868-48E5-99CD-C23030864EC2}">
      <dsp:nvSpPr>
        <dsp:cNvPr id="0" name=""/>
        <dsp:cNvSpPr/>
      </dsp:nvSpPr>
      <dsp:spPr>
        <a:xfrm rot="5400000">
          <a:off x="-168577" y="2010549"/>
          <a:ext cx="1123850" cy="7866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pl-PL" sz="800" kern="1200" dirty="0"/>
            <a:t>Monitoring</a:t>
          </a:r>
          <a:endParaRPr lang="en-GB" sz="800" kern="1200" dirty="0"/>
        </a:p>
      </dsp:txBody>
      <dsp:txXfrm rot="-5400000">
        <a:off x="1" y="2235320"/>
        <a:ext cx="786695" cy="337155"/>
      </dsp:txXfrm>
    </dsp:sp>
    <dsp:sp modelId="{DB4F2CE4-64AF-4BC0-AF1D-11749EF4E2D4}">
      <dsp:nvSpPr>
        <dsp:cNvPr id="0" name=""/>
        <dsp:cNvSpPr/>
      </dsp:nvSpPr>
      <dsp:spPr>
        <a:xfrm rot="5400000">
          <a:off x="4858231" y="-2229564"/>
          <a:ext cx="730502" cy="887357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b="0" i="0" kern="1200" dirty="0">
              <a:solidFill>
                <a:srgbClr val="000000"/>
              </a:solidFill>
              <a:effectLst/>
              <a:latin typeface="Arial" panose="020B0604020202020204" pitchFamily="34" charset="0"/>
            </a:rPr>
            <a:t>Model monitoring plan and its execution, tests, thresholds, actions, RAGs</a:t>
          </a:r>
          <a:endParaRPr lang="en-GB" sz="1100" kern="1200" dirty="0"/>
        </a:p>
      </dsp:txBody>
      <dsp:txXfrm rot="-5400000">
        <a:off x="786695" y="1877632"/>
        <a:ext cx="8837914" cy="6591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14787-C4E7-47A9-9CCD-10238456244E}">
      <dsp:nvSpPr>
        <dsp:cNvPr id="0" name=""/>
        <dsp:cNvSpPr/>
      </dsp:nvSpPr>
      <dsp:spPr>
        <a:xfrm>
          <a:off x="0" y="6649775"/>
          <a:ext cx="12167707"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9A00F3-C4AB-42D4-B787-63AD94820B87}">
      <dsp:nvSpPr>
        <dsp:cNvPr id="0" name=""/>
        <dsp:cNvSpPr/>
      </dsp:nvSpPr>
      <dsp:spPr>
        <a:xfrm>
          <a:off x="0" y="997042"/>
          <a:ext cx="12167707"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7AFF5F-DBD0-4B77-B000-941530B4F1D9}">
      <dsp:nvSpPr>
        <dsp:cNvPr id="0" name=""/>
        <dsp:cNvSpPr/>
      </dsp:nvSpPr>
      <dsp:spPr>
        <a:xfrm>
          <a:off x="3281692" y="0"/>
          <a:ext cx="8738392" cy="126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Univers Next for HSBC Light" panose="020B0403030202020203" pitchFamily="34" charset="0"/>
            </a:rPr>
            <a:t>What are the minimum data requirements </a:t>
          </a:r>
          <a:r>
            <a:rPr lang="en-US" sz="1200" kern="1200" dirty="0">
              <a:latin typeface="Univers Next for HSBC Light" panose="020B0403030202020203" pitchFamily="34" charset="0"/>
            </a:rPr>
            <a:t>to build a robust model that is suitable for CCAR exercise? </a:t>
          </a:r>
          <a:endParaRPr lang="en-US" sz="1200" kern="1200" dirty="0">
            <a:highlight>
              <a:srgbClr val="FFFF00"/>
            </a:highlight>
            <a:latin typeface="Univers Next for HSBC Light" panose="020B0403030202020203" pitchFamily="34" charset="0"/>
          </a:endParaRPr>
        </a:p>
      </dsp:txBody>
      <dsp:txXfrm>
        <a:off x="3281692" y="0"/>
        <a:ext cx="8738392" cy="1264480"/>
      </dsp:txXfrm>
    </dsp:sp>
    <dsp:sp modelId="{FF92146E-849A-4661-A91E-9E5F898E8D0B}">
      <dsp:nvSpPr>
        <dsp:cNvPr id="0" name=""/>
        <dsp:cNvSpPr/>
      </dsp:nvSpPr>
      <dsp:spPr>
        <a:xfrm>
          <a:off x="0" y="278343"/>
          <a:ext cx="3163604" cy="56685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Univers Next for HSBC Light" panose="020B0403030202020203" pitchFamily="34" charset="0"/>
            </a:rPr>
            <a:t>Modeling Data </a:t>
          </a:r>
        </a:p>
      </dsp:txBody>
      <dsp:txXfrm>
        <a:off x="27676" y="306019"/>
        <a:ext cx="3108252" cy="539177"/>
      </dsp:txXfrm>
    </dsp:sp>
    <dsp:sp modelId="{A09F4271-5A40-43BA-B4E9-68C2ACA97AE3}">
      <dsp:nvSpPr>
        <dsp:cNvPr id="0" name=""/>
        <dsp:cNvSpPr/>
      </dsp:nvSpPr>
      <dsp:spPr>
        <a:xfrm>
          <a:off x="0" y="1259971"/>
          <a:ext cx="12167707" cy="4055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92075" lvl="1" indent="-92075" algn="l" defTabSz="533400">
            <a:lnSpc>
              <a:spcPct val="90000"/>
            </a:lnSpc>
            <a:spcBef>
              <a:spcPct val="0"/>
            </a:spcBef>
            <a:spcAft>
              <a:spcPct val="15000"/>
            </a:spcAft>
            <a:buFont typeface="Arial" panose="020B0604020202020204" pitchFamily="34" charset="0"/>
            <a:buChar char="•"/>
          </a:pPr>
          <a:r>
            <a:rPr lang="en-US" sz="1200" b="1" u="sng" kern="1200" dirty="0">
              <a:latin typeface="Univers Next for HSBC Light" panose="020B0403030202020203" pitchFamily="34" charset="0"/>
            </a:rPr>
            <a:t>Inherent data limitation</a:t>
          </a:r>
          <a:endParaRPr lang="en-US" sz="1200" kern="1200" dirty="0">
            <a:latin typeface="Univers Next for HSBC Light" panose="020B0403030202020203" pitchFamily="34" charset="0"/>
          </a:endParaRPr>
        </a:p>
        <a:p>
          <a:pPr marL="114300" lvl="1" indent="0" algn="l" defTabSz="533400">
            <a:lnSpc>
              <a:spcPct val="90000"/>
            </a:lnSpc>
            <a:spcBef>
              <a:spcPct val="0"/>
            </a:spcBef>
            <a:spcAft>
              <a:spcPct val="15000"/>
            </a:spcAft>
            <a:buFont typeface="Wingdings" panose="05000000000000000000" pitchFamily="2" charset="2"/>
            <a:buNone/>
          </a:pPr>
          <a:r>
            <a:rPr lang="en-US" sz="1200" kern="1200" dirty="0">
              <a:latin typeface="Univers Next for HSBC Light" panose="020B0403030202020203" pitchFamily="34" charset="0"/>
            </a:rPr>
            <a:t>The model has been developed on 2016-2022 data series. This training sample does not cover full economic cycle as the market downturn period is not included. Model out-of-sample performance metrics have been calculated on the benign period (Q1-Q3 2023). Thus, the model performance under actual historical market stress period could not be assessed.</a:t>
          </a:r>
        </a:p>
        <a:p>
          <a:pPr marL="114300" lvl="1" indent="0" algn="l" defTabSz="533400">
            <a:lnSpc>
              <a:spcPct val="90000"/>
            </a:lnSpc>
            <a:spcBef>
              <a:spcPct val="0"/>
            </a:spcBef>
            <a:spcAft>
              <a:spcPct val="15000"/>
            </a:spcAft>
            <a:buFont typeface="Wingdings" panose="05000000000000000000" pitchFamily="2" charset="2"/>
            <a:buChar char="q"/>
          </a:pPr>
          <a:endParaRPr lang="en-US" sz="1200" kern="1200" dirty="0">
            <a:latin typeface="Univers Next for HSBC Light" panose="020B0403030202020203" pitchFamily="34" charset="0"/>
          </a:endParaRPr>
        </a:p>
        <a:p>
          <a:pPr marL="92075" lvl="1" indent="-92075" algn="l" defTabSz="533400">
            <a:lnSpc>
              <a:spcPct val="90000"/>
            </a:lnSpc>
            <a:spcBef>
              <a:spcPct val="0"/>
            </a:spcBef>
            <a:spcAft>
              <a:spcPct val="15000"/>
            </a:spcAft>
            <a:buFont typeface="Arial" panose="020B0604020202020204" pitchFamily="34" charset="0"/>
            <a:buChar char="•"/>
          </a:pPr>
          <a:r>
            <a:rPr lang="en-US" sz="1200" b="1" u="sng" kern="1200" dirty="0">
              <a:latin typeface="Univers Next for HSBC Light" panose="020B0403030202020203" pitchFamily="34" charset="0"/>
            </a:rPr>
            <a:t>Ideal solutions:</a:t>
          </a:r>
          <a:r>
            <a:rPr lang="en-US" sz="1200" b="1" u="none" kern="1200" dirty="0">
              <a:latin typeface="Univers Next for HSBC Light" panose="020B0403030202020203" pitchFamily="34" charset="0"/>
            </a:rPr>
            <a:t> </a:t>
          </a:r>
          <a:r>
            <a:rPr lang="en-US" sz="1200" kern="1200" dirty="0">
              <a:latin typeface="Univers Next for HSBC Light" panose="020B0403030202020203" pitchFamily="34" charset="0"/>
            </a:rPr>
            <a:t>Time series data including a full economic cycle, data quality check, proxy data…</a:t>
          </a:r>
        </a:p>
        <a:p>
          <a:pPr marL="114300" lvl="1" indent="0" algn="l" defTabSz="533400">
            <a:lnSpc>
              <a:spcPct val="90000"/>
            </a:lnSpc>
            <a:spcBef>
              <a:spcPct val="0"/>
            </a:spcBef>
            <a:spcAft>
              <a:spcPct val="15000"/>
            </a:spcAft>
            <a:buFont typeface="Arial" panose="020B0604020202020204" pitchFamily="34" charset="0"/>
            <a:buChar char="•"/>
          </a:pPr>
          <a:endParaRPr lang="en-US" sz="1200" kern="1200" dirty="0">
            <a:latin typeface="Univers Next for HSBC Light" panose="020B0403030202020203" pitchFamily="34" charset="0"/>
          </a:endParaRPr>
        </a:p>
        <a:p>
          <a:pPr marL="114300" lvl="1" indent="0" algn="l" defTabSz="533400">
            <a:lnSpc>
              <a:spcPct val="90000"/>
            </a:lnSpc>
            <a:spcBef>
              <a:spcPct val="0"/>
            </a:spcBef>
            <a:spcAft>
              <a:spcPct val="15000"/>
            </a:spcAft>
            <a:buFont typeface="Arial" panose="020B0604020202020204" pitchFamily="34" charset="0"/>
            <a:buChar char="•"/>
          </a:pPr>
          <a:endParaRPr lang="en-US" sz="1200" kern="1200" dirty="0">
            <a:latin typeface="Univers Next for HSBC Light" panose="020B0403030202020203" pitchFamily="34" charset="0"/>
          </a:endParaRPr>
        </a:p>
        <a:p>
          <a:pPr marL="114300" lvl="1" indent="0" algn="l" defTabSz="533400">
            <a:lnSpc>
              <a:spcPct val="90000"/>
            </a:lnSpc>
            <a:spcBef>
              <a:spcPct val="0"/>
            </a:spcBef>
            <a:spcAft>
              <a:spcPct val="15000"/>
            </a:spcAft>
            <a:buFont typeface="Arial" panose="020B0604020202020204" pitchFamily="34" charset="0"/>
            <a:buChar char="•"/>
          </a:pPr>
          <a:endParaRPr lang="en-US" sz="1200" kern="1200" dirty="0">
            <a:latin typeface="Univers Next for HSBC Light" panose="020B0403030202020203" pitchFamily="34" charset="0"/>
          </a:endParaRPr>
        </a:p>
        <a:p>
          <a:pPr marL="114300" lvl="1" indent="0" algn="l" defTabSz="533400">
            <a:lnSpc>
              <a:spcPct val="90000"/>
            </a:lnSpc>
            <a:spcBef>
              <a:spcPct val="0"/>
            </a:spcBef>
            <a:spcAft>
              <a:spcPct val="15000"/>
            </a:spcAft>
            <a:buFont typeface="Arial" panose="020B0604020202020204" pitchFamily="34" charset="0"/>
            <a:buChar char="•"/>
          </a:pPr>
          <a:endParaRPr lang="en-US" sz="1200" kern="1200" dirty="0">
            <a:latin typeface="Univers Next for HSBC Light" panose="020B0403030202020203" pitchFamily="34" charset="0"/>
          </a:endParaRPr>
        </a:p>
        <a:p>
          <a:pPr marL="114300" lvl="1" indent="0" algn="l" defTabSz="533400">
            <a:lnSpc>
              <a:spcPct val="90000"/>
            </a:lnSpc>
            <a:spcBef>
              <a:spcPct val="0"/>
            </a:spcBef>
            <a:spcAft>
              <a:spcPct val="15000"/>
            </a:spcAft>
            <a:buFont typeface="Arial" panose="020B0604020202020204" pitchFamily="34" charset="0"/>
            <a:buNone/>
          </a:pPr>
          <a:r>
            <a:rPr lang="en-US" sz="1200" kern="1200" dirty="0">
              <a:latin typeface="Univers Next for HSBC Light" panose="020B0403030202020203" pitchFamily="34" charset="0"/>
            </a:rPr>
            <a:t>Statistical models are powerful with desired framework, but qualitative approaches can also be appropriate given proper framework. </a:t>
          </a:r>
          <a:r>
            <a:rPr lang="en-US" sz="1200" b="0" kern="1200" dirty="0">
              <a:latin typeface="Univers Next for HSBC Light" panose="020B0403030202020203" pitchFamily="34" charset="0"/>
            </a:rPr>
            <a:t>Based on US PPNR model inventory, statistical approaches are adopted for 10% of model in use, while 90% of models are based on non-statistical approaches, such as judgmental, mathematical, discounted cashflow methodologies </a:t>
          </a:r>
          <a:endParaRPr lang="en-US" sz="1200" kern="1200" dirty="0">
            <a:latin typeface="Univers Next for HSBC Light" panose="020B0403030202020203" pitchFamily="34" charset="0"/>
          </a:endParaRPr>
        </a:p>
        <a:p>
          <a:pPr marL="114300" lvl="1" indent="0" algn="l" defTabSz="533400">
            <a:lnSpc>
              <a:spcPct val="90000"/>
            </a:lnSpc>
            <a:spcBef>
              <a:spcPct val="0"/>
            </a:spcBef>
            <a:spcAft>
              <a:spcPct val="15000"/>
            </a:spcAft>
            <a:buFont typeface="Arial" panose="020B0604020202020204" pitchFamily="34" charset="0"/>
            <a:buChar char="•"/>
          </a:pPr>
          <a:endParaRPr lang="en-US" sz="1200" kern="1200" dirty="0">
            <a:latin typeface="Univers Next for HSBC Light" panose="020B0403030202020203" pitchFamily="34" charset="0"/>
          </a:endParaRPr>
        </a:p>
      </dsp:txBody>
      <dsp:txXfrm>
        <a:off x="0" y="1259971"/>
        <a:ext cx="12167707" cy="4055188"/>
      </dsp:txXfrm>
    </dsp:sp>
    <dsp:sp modelId="{0898E121-FBA2-4F1D-AFF9-A249680A8F6E}">
      <dsp:nvSpPr>
        <dsp:cNvPr id="0" name=""/>
        <dsp:cNvSpPr/>
      </dsp:nvSpPr>
      <dsp:spPr>
        <a:xfrm>
          <a:off x="3163604" y="5385294"/>
          <a:ext cx="9004103" cy="1264480"/>
        </a:xfrm>
        <a:prstGeom prst="rect">
          <a:avLst/>
        </a:prstGeom>
        <a:noFill/>
        <a:ln>
          <a:noFill/>
        </a:ln>
        <a:effectLst/>
      </dsp:spPr>
      <dsp:style>
        <a:lnRef idx="0">
          <a:scrgbClr r="0" g="0" b="0"/>
        </a:lnRef>
        <a:fillRef idx="0">
          <a:scrgbClr r="0" g="0" b="0"/>
        </a:fillRef>
        <a:effectRef idx="0">
          <a:scrgbClr r="0" g="0" b="0"/>
        </a:effectRef>
        <a:fontRef idx="minor"/>
      </dsp:style>
    </dsp:sp>
    <dsp:sp modelId="{073E1E85-D493-4B8E-98C5-E0277BA5F232}">
      <dsp:nvSpPr>
        <dsp:cNvPr id="0" name=""/>
        <dsp:cNvSpPr/>
      </dsp:nvSpPr>
      <dsp:spPr>
        <a:xfrm>
          <a:off x="58874" y="2628108"/>
          <a:ext cx="3163604" cy="45981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Univers Next for HSBC Light" panose="020B0403030202020203" pitchFamily="34" charset="0"/>
            </a:rPr>
            <a:t>Modeling Approach</a:t>
          </a:r>
        </a:p>
      </dsp:txBody>
      <dsp:txXfrm>
        <a:off x="81324" y="2650558"/>
        <a:ext cx="3118704" cy="4373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6C120-2691-459C-B0E5-88B8CAF02E18}">
      <dsp:nvSpPr>
        <dsp:cNvPr id="0" name=""/>
        <dsp:cNvSpPr/>
      </dsp:nvSpPr>
      <dsp:spPr>
        <a:xfrm>
          <a:off x="121433" y="0"/>
          <a:ext cx="5373305" cy="330830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453" tIns="583184" rIns="426453" bIns="71120" numCol="1" spcCol="1270" anchor="t" anchorCtr="0">
          <a:noAutofit/>
        </a:bodyPr>
        <a:lstStyle/>
        <a:p>
          <a:pPr marL="176213" lvl="1" indent="-176213" algn="l" defTabSz="444500">
            <a:lnSpc>
              <a:spcPct val="125000"/>
            </a:lnSpc>
            <a:spcBef>
              <a:spcPct val="0"/>
            </a:spcBef>
            <a:spcAft>
              <a:spcPts val="500"/>
            </a:spcAft>
            <a:buFont typeface="Arial" panose="020B0604020202020204" pitchFamily="34" charset="0"/>
            <a:buChar char="•"/>
          </a:pPr>
          <a:r>
            <a:rPr lang="en-US" sz="1000" b="1" u="none" kern="1200" dirty="0">
              <a:latin typeface="Univers Next for HSBC Light" panose="020B0403030202020203" pitchFamily="34" charset="0"/>
            </a:rPr>
            <a:t>Name</a:t>
          </a:r>
          <a:r>
            <a:rPr lang="en-US" sz="1000" u="none" kern="1200" dirty="0">
              <a:latin typeface="Univers Next for HSBC Light" panose="020B0403030202020203" pitchFamily="34" charset="0"/>
            </a:rPr>
            <a:t>: HBUS WPB NIR model</a:t>
          </a:r>
        </a:p>
        <a:p>
          <a:pPr marL="176213" lvl="1" indent="-176213" algn="l" defTabSz="444500">
            <a:lnSpc>
              <a:spcPct val="125000"/>
            </a:lnSpc>
            <a:spcBef>
              <a:spcPct val="0"/>
            </a:spcBef>
            <a:spcAft>
              <a:spcPts val="500"/>
            </a:spcAft>
            <a:buFont typeface="Arial" panose="020B0604020202020204" pitchFamily="34" charset="0"/>
            <a:buChar char="•"/>
          </a:pPr>
          <a:r>
            <a:rPr lang="en-US" sz="1000" b="1" u="none" kern="1200" dirty="0">
              <a:latin typeface="Univers Next for HSBC Light" panose="020B0403030202020203" pitchFamily="34" charset="0"/>
            </a:rPr>
            <a:t>Purpose</a:t>
          </a:r>
          <a:r>
            <a:rPr lang="en-US" sz="1000" u="none" kern="1200" dirty="0">
              <a:latin typeface="Univers Next for HSBC Light" panose="020B0403030202020203" pitchFamily="34" charset="0"/>
            </a:rPr>
            <a:t> : Project </a:t>
          </a:r>
          <a:r>
            <a:rPr lang="pl-PL" sz="1000" u="none" kern="1200" dirty="0">
              <a:latin typeface="Univers Next for HSBC Light" panose="020B0403030202020203" pitchFamily="34" charset="0"/>
            </a:rPr>
            <a:t>Net Interest Revenue i</a:t>
          </a:r>
          <a:r>
            <a:rPr lang="en-GB" sz="1000" u="none" kern="1200" dirty="0">
              <a:latin typeface="Univers Next for HSBC Light" panose="020B0403030202020203" pitchFamily="34" charset="0"/>
            </a:rPr>
            <a:t>n market stress conditions for different product lines of the HBUS private bank segment. </a:t>
          </a:r>
          <a:endParaRPr lang="en-US" sz="1000" u="none" kern="1200" dirty="0">
            <a:latin typeface="Univers Next for HSBC Light" panose="020B0403030202020203" pitchFamily="34" charset="0"/>
          </a:endParaRPr>
        </a:p>
        <a:p>
          <a:pPr marL="176213" lvl="1" indent="-176213" algn="l" defTabSz="444500">
            <a:lnSpc>
              <a:spcPct val="125000"/>
            </a:lnSpc>
            <a:spcBef>
              <a:spcPct val="0"/>
            </a:spcBef>
            <a:spcAft>
              <a:spcPts val="500"/>
            </a:spcAft>
            <a:buFont typeface="Arial" panose="020B0604020202020204" pitchFamily="34" charset="0"/>
            <a:buChar char="•"/>
          </a:pPr>
          <a:r>
            <a:rPr lang="en-US" sz="1000" b="1" u="none" kern="1200" dirty="0">
              <a:latin typeface="Univers Next for HSBC Light" panose="020B0403030202020203" pitchFamily="34" charset="0"/>
            </a:rPr>
            <a:t>Model methodology</a:t>
          </a:r>
          <a:r>
            <a:rPr lang="en-US" sz="1000" u="none" kern="1200" dirty="0">
              <a:latin typeface="Univers Next for HSBC Light" panose="020B0403030202020203" pitchFamily="34" charset="0"/>
            </a:rPr>
            <a:t>: </a:t>
          </a:r>
          <a:r>
            <a:rPr lang="en-GB" sz="1000" u="none" kern="1200" dirty="0">
              <a:latin typeface="Univers Next for HSBC Light" panose="020B0403030202020203" pitchFamily="34" charset="0"/>
            </a:rPr>
            <a:t>based on simple analytical approach, 6-month</a:t>
          </a:r>
          <a:r>
            <a:rPr lang="pl-PL" sz="1000" u="none" kern="1200" dirty="0">
              <a:latin typeface="Univers Next for HSBC Light" panose="020B0403030202020203" pitchFamily="34" charset="0"/>
            </a:rPr>
            <a:t> rolling</a:t>
          </a:r>
          <a:r>
            <a:rPr lang="en-GB" sz="1000" u="none" kern="1200" dirty="0">
              <a:latin typeface="Univers Next for HSBC Light" panose="020B0403030202020203" pitchFamily="34" charset="0"/>
            </a:rPr>
            <a:t> average (for N</a:t>
          </a:r>
          <a:r>
            <a:rPr lang="pl-PL" sz="1000" u="none" kern="1200" dirty="0">
              <a:latin typeface="Univers Next for HSBC Light" panose="020B0403030202020203" pitchFamily="34" charset="0"/>
            </a:rPr>
            <a:t>et New Money</a:t>
          </a:r>
          <a:r>
            <a:rPr lang="en-GB" sz="1000" u="none" kern="1200" dirty="0">
              <a:latin typeface="Univers Next for HSBC Light" panose="020B0403030202020203" pitchFamily="34" charset="0"/>
            </a:rPr>
            <a:t> and Spread projection), and the change of the underlying </a:t>
          </a:r>
          <a:r>
            <a:rPr lang="pl-PL" sz="1000" u="none" kern="1200" dirty="0">
              <a:latin typeface="Univers Next for HSBC Light" panose="020B0403030202020203" pitchFamily="34" charset="0"/>
            </a:rPr>
            <a:t>macro-variable</a:t>
          </a:r>
          <a:r>
            <a:rPr lang="en-GB" sz="1000" u="none" kern="1200" dirty="0">
              <a:latin typeface="Univers Next for HSBC Light" panose="020B0403030202020203" pitchFamily="34" charset="0"/>
            </a:rPr>
            <a:t> (for A</a:t>
          </a:r>
          <a:r>
            <a:rPr lang="pl-PL" sz="1000" u="none" kern="1200" dirty="0">
              <a:latin typeface="Univers Next for HSBC Light" panose="020B0403030202020203" pitchFamily="34" charset="0"/>
            </a:rPr>
            <a:t>sset Under Management</a:t>
          </a:r>
          <a:r>
            <a:rPr lang="en-GB" sz="1000" u="none" kern="1200" dirty="0">
              <a:latin typeface="Univers Next for HSBC Light" panose="020B0403030202020203" pitchFamily="34" charset="0"/>
            </a:rPr>
            <a:t> projection). The </a:t>
          </a:r>
          <a:r>
            <a:rPr lang="pl-PL" sz="1000" u="none" kern="1200" dirty="0">
              <a:latin typeface="Univers Next for HSBC Light" panose="020B0403030202020203" pitchFamily="34" charset="0"/>
            </a:rPr>
            <a:t>macro-variable</a:t>
          </a:r>
          <a:r>
            <a:rPr lang="en-GB" sz="1000" u="none" kern="1200" dirty="0">
              <a:latin typeface="Univers Next for HSBC Light" panose="020B0403030202020203" pitchFamily="34" charset="0"/>
            </a:rPr>
            <a:t> selected for all product lines is a share price index - S&amp;P Stock Price Index: 500 Composite.</a:t>
          </a:r>
          <a:endParaRPr lang="en-US" sz="1000" u="none" kern="1200" dirty="0">
            <a:latin typeface="Univers Next for HSBC Light" panose="020B0403030202020203" pitchFamily="34" charset="0"/>
          </a:endParaRPr>
        </a:p>
        <a:p>
          <a:pPr marL="176213" lvl="1" indent="-176213" algn="l" defTabSz="444500">
            <a:lnSpc>
              <a:spcPct val="125000"/>
            </a:lnSpc>
            <a:spcBef>
              <a:spcPct val="0"/>
            </a:spcBef>
            <a:spcAft>
              <a:spcPts val="500"/>
            </a:spcAft>
            <a:buFont typeface="Arial" panose="020B0604020202020204" pitchFamily="34" charset="0"/>
            <a:buChar char="•"/>
          </a:pPr>
          <a:r>
            <a:rPr lang="pl-PL" sz="1000" b="1" u="none" kern="1200" dirty="0">
              <a:latin typeface="Univers Next for HSBC Light" panose="020B0403030202020203" pitchFamily="34" charset="0"/>
            </a:rPr>
            <a:t>Issues: </a:t>
          </a:r>
          <a:r>
            <a:rPr lang="pl-PL" sz="1000" u="none" kern="1200" dirty="0">
              <a:latin typeface="Univers Next for HSBC Light" panose="020B0403030202020203" pitchFamily="34" charset="0"/>
            </a:rPr>
            <a:t>model development data did not cover full economic cycle, alternatie methodologies not considered, macro-variable (SP500) selection not justified, implicit assumption of linear and proportional change in macro-variable-asset, flat Net New Money projection.</a:t>
          </a:r>
          <a:endParaRPr lang="en-US" sz="1000" u="none" kern="1200" dirty="0">
            <a:latin typeface="Univers Next for HSBC Light" panose="020B0403030202020203" pitchFamily="34" charset="0"/>
          </a:endParaRPr>
        </a:p>
      </dsp:txBody>
      <dsp:txXfrm>
        <a:off x="121433" y="0"/>
        <a:ext cx="5373305" cy="3308306"/>
      </dsp:txXfrm>
    </dsp:sp>
    <dsp:sp modelId="{98609B59-76B8-40E6-8385-E38A028685F9}">
      <dsp:nvSpPr>
        <dsp:cNvPr id="0" name=""/>
        <dsp:cNvSpPr/>
      </dsp:nvSpPr>
      <dsp:spPr>
        <a:xfrm>
          <a:off x="47356" y="0"/>
          <a:ext cx="3846317" cy="4259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382" tIns="0" rIns="145382"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Univers Next for HSBC Light" panose="020B0403030202020203" pitchFamily="34" charset="0"/>
            </a:rPr>
            <a:t>Model Overview</a:t>
          </a:r>
        </a:p>
      </dsp:txBody>
      <dsp:txXfrm>
        <a:off x="68150" y="20794"/>
        <a:ext cx="3804729" cy="3843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6C120-2691-459C-B0E5-88B8CAF02E18}">
      <dsp:nvSpPr>
        <dsp:cNvPr id="0" name=""/>
        <dsp:cNvSpPr/>
      </dsp:nvSpPr>
      <dsp:spPr>
        <a:xfrm>
          <a:off x="105589" y="169177"/>
          <a:ext cx="5481171" cy="280752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7770" tIns="155960" rIns="437770" bIns="71120" numCol="1" spcCol="1270" anchor="t" anchorCtr="0">
          <a:noAutofit/>
        </a:bodyPr>
        <a:lstStyle/>
        <a:p>
          <a:pPr marL="176213" lvl="1" indent="-176213" algn="l" defTabSz="444500">
            <a:lnSpc>
              <a:spcPct val="125000"/>
            </a:lnSpc>
            <a:spcBef>
              <a:spcPts val="0"/>
            </a:spcBef>
            <a:spcAft>
              <a:spcPts val="500"/>
            </a:spcAft>
            <a:buFont typeface="Arial" panose="020B0604020202020204" pitchFamily="34" charset="0"/>
            <a:buChar char="•"/>
          </a:pPr>
          <a:r>
            <a:rPr lang="en-US" sz="1000" b="1" u="none" kern="1200" dirty="0">
              <a:latin typeface="Univers Next for HSBC Light" panose="020B0403030202020203" pitchFamily="34" charset="0"/>
            </a:rPr>
            <a:t>Name</a:t>
          </a:r>
          <a:r>
            <a:rPr lang="en-US" sz="1000" u="none" kern="1200" dirty="0">
              <a:latin typeface="Univers Next for HSBC Light" panose="020B0403030202020203" pitchFamily="34" charset="0"/>
            </a:rPr>
            <a:t>: </a:t>
          </a:r>
          <a:r>
            <a:rPr lang="en-GB" sz="1000" u="none" kern="1200" dirty="0">
              <a:latin typeface="Univers Next for HSBC Light" panose="020B0403030202020203" pitchFamily="34" charset="0"/>
            </a:rPr>
            <a:t>AMH Core WPB Mortgage Balance Sheet Projection Model </a:t>
          </a:r>
          <a:endParaRPr lang="en-US" sz="1000" u="none" kern="1200" dirty="0">
            <a:latin typeface="Univers Next for HSBC Light" panose="020B0403030202020203" pitchFamily="34" charset="0"/>
          </a:endParaRPr>
        </a:p>
        <a:p>
          <a:pPr marL="176213" lvl="1" indent="-176213" algn="l" defTabSz="444500">
            <a:lnSpc>
              <a:spcPct val="125000"/>
            </a:lnSpc>
            <a:spcBef>
              <a:spcPts val="0"/>
            </a:spcBef>
            <a:spcAft>
              <a:spcPts val="500"/>
            </a:spcAft>
            <a:buFont typeface="Arial" panose="020B0604020202020204" pitchFamily="34" charset="0"/>
            <a:buChar char="•"/>
          </a:pPr>
          <a:r>
            <a:rPr lang="en-US" sz="1000" b="1" u="none" kern="1200" dirty="0">
              <a:latin typeface="Univers Next for HSBC Light" panose="020B0403030202020203" pitchFamily="34" charset="0"/>
            </a:rPr>
            <a:t>Purpose</a:t>
          </a:r>
          <a:r>
            <a:rPr lang="en-US" sz="1000" u="none" kern="1200" dirty="0">
              <a:latin typeface="Univers Next for HSBC Light" panose="020B0403030202020203" pitchFamily="34" charset="0"/>
            </a:rPr>
            <a:t>: </a:t>
          </a:r>
          <a:r>
            <a:rPr lang="pl-PL" sz="1000" u="none" kern="1200" dirty="0">
              <a:latin typeface="Univers Next for HSBC Light" panose="020B0403030202020203" pitchFamily="34" charset="0"/>
            </a:rPr>
            <a:t>To</a:t>
          </a:r>
          <a:r>
            <a:rPr lang="en-GB" sz="1000" u="none" kern="1200" dirty="0">
              <a:latin typeface="Univers Next for HSBC Light" panose="020B0403030202020203" pitchFamily="34" charset="0"/>
            </a:rPr>
            <a:t> estimate future monthly end of period balance volume of </a:t>
          </a:r>
          <a:r>
            <a:rPr lang="pl-PL" sz="1000" u="none" kern="1200" dirty="0">
              <a:latin typeface="Univers Next for HSBC Light" panose="020B0403030202020203" pitchFamily="34" charset="0"/>
            </a:rPr>
            <a:t>HSBC China</a:t>
          </a:r>
          <a:r>
            <a:rPr lang="en-GB" sz="1000" u="none" kern="1200" dirty="0">
              <a:latin typeface="Univers Next for HSBC Light" panose="020B0403030202020203" pitchFamily="34" charset="0"/>
            </a:rPr>
            <a:t> mortgage portfolio in the 5-year forecasting horizon.</a:t>
          </a:r>
          <a:endParaRPr lang="en-US" sz="1000" u="none" kern="1200" dirty="0">
            <a:latin typeface="Univers Next for HSBC Light" panose="020B0403030202020203" pitchFamily="34" charset="0"/>
          </a:endParaRPr>
        </a:p>
        <a:p>
          <a:pPr marL="176213" lvl="1" indent="-176213" algn="l" defTabSz="444500">
            <a:lnSpc>
              <a:spcPct val="125000"/>
            </a:lnSpc>
            <a:spcBef>
              <a:spcPts val="0"/>
            </a:spcBef>
            <a:spcAft>
              <a:spcPts val="500"/>
            </a:spcAft>
            <a:buFont typeface="Arial" panose="020B0604020202020204" pitchFamily="34" charset="0"/>
            <a:buChar char="•"/>
          </a:pPr>
          <a:r>
            <a:rPr lang="en-US" sz="1000" b="1" u="none" kern="1200" dirty="0">
              <a:latin typeface="Univers Next for HSBC Light" panose="020B0403030202020203" pitchFamily="34" charset="0"/>
            </a:rPr>
            <a:t>Model methodology</a:t>
          </a:r>
          <a:r>
            <a:rPr lang="en-US" sz="1000" u="none" kern="1200" dirty="0">
              <a:latin typeface="Univers Next for HSBC Light" panose="020B0403030202020203" pitchFamily="34" charset="0"/>
            </a:rPr>
            <a:t>: </a:t>
          </a:r>
          <a:r>
            <a:rPr lang="en-GB" sz="1000" u="none" kern="1200" dirty="0">
              <a:latin typeface="Univers Next for HSBC Light" panose="020B0403030202020203" pitchFamily="34" charset="0"/>
            </a:rPr>
            <a:t>The balance level is driven by the two modelled components – drawdowns and attrition, and the actual data – the </a:t>
          </a:r>
          <a:r>
            <a:rPr lang="pl-PL" sz="1000" u="none" kern="1200" dirty="0">
              <a:latin typeface="Univers Next for HSBC Light" panose="020B0403030202020203" pitchFamily="34" charset="0"/>
            </a:rPr>
            <a:t>T0</a:t>
          </a:r>
          <a:r>
            <a:rPr lang="en-GB" sz="1000" u="none" kern="1200" dirty="0">
              <a:latin typeface="Univers Next for HSBC Light" panose="020B0403030202020203" pitchFamily="34" charset="0"/>
            </a:rPr>
            <a:t> balance</a:t>
          </a:r>
          <a:r>
            <a:rPr lang="pl-PL" sz="1000" u="none" kern="1200" dirty="0">
              <a:latin typeface="Univers Next for HSBC Light" panose="020B0403030202020203" pitchFamily="34" charset="0"/>
            </a:rPr>
            <a:t> and macroeconomic data (Real Gross Domestic Product, House Price Index)</a:t>
          </a:r>
          <a:r>
            <a:rPr lang="en-GB" sz="1000" u="none" kern="1200" dirty="0">
              <a:latin typeface="Univers Next for HSBC Light" panose="020B0403030202020203" pitchFamily="34" charset="0"/>
            </a:rPr>
            <a:t> serving as a model input. The methodology followed is statistical – linear regression used for drawdown estimation, and analytical – 12-month average used for attrition estimation. </a:t>
          </a:r>
          <a:endParaRPr lang="en-US" sz="1000" u="none" kern="1200" dirty="0">
            <a:latin typeface="Univers Next for HSBC Light" panose="020B0403030202020203" pitchFamily="34" charset="0"/>
          </a:endParaRPr>
        </a:p>
        <a:p>
          <a:pPr marL="176213" lvl="1" indent="-176213" algn="l" defTabSz="444500">
            <a:lnSpc>
              <a:spcPct val="125000"/>
            </a:lnSpc>
            <a:spcBef>
              <a:spcPts val="0"/>
            </a:spcBef>
            <a:spcAft>
              <a:spcPts val="500"/>
            </a:spcAft>
            <a:buFont typeface="Arial" panose="020B0604020202020204" pitchFamily="34" charset="0"/>
            <a:buChar char="•"/>
          </a:pPr>
          <a:r>
            <a:rPr lang="pl-PL" sz="1000" b="1" u="none" kern="1200" dirty="0">
              <a:latin typeface="Univers Next for HSBC Light" panose="020B0403030202020203" pitchFamily="34" charset="0"/>
            </a:rPr>
            <a:t>Issues: </a:t>
          </a:r>
          <a:r>
            <a:rPr lang="en-GB" sz="1000" u="none" kern="1200" dirty="0">
              <a:latin typeface="Univers Next for HSBC Light" panose="020B0403030202020203" pitchFamily="34" charset="0"/>
            </a:rPr>
            <a:t>Real GDP shows historical non-stationarity generating artificial trends on dependent variables</a:t>
          </a:r>
          <a:r>
            <a:rPr lang="pl-PL" sz="1000" u="none" kern="1200" dirty="0">
              <a:latin typeface="Univers Next for HSBC Light" panose="020B0403030202020203" pitchFamily="34" charset="0"/>
            </a:rPr>
            <a:t>.</a:t>
          </a:r>
          <a:endParaRPr lang="en-US" sz="1000" u="none" kern="1200" dirty="0">
            <a:latin typeface="Univers Next for HSBC Light" panose="020B0403030202020203" pitchFamily="34" charset="0"/>
          </a:endParaRPr>
        </a:p>
        <a:p>
          <a:pPr marL="57150" lvl="1" indent="0" algn="l" defTabSz="444500">
            <a:lnSpc>
              <a:spcPct val="90000"/>
            </a:lnSpc>
            <a:spcBef>
              <a:spcPct val="0"/>
            </a:spcBef>
            <a:spcAft>
              <a:spcPct val="15000"/>
            </a:spcAft>
            <a:buFont typeface="Arial" panose="020B0604020202020204" pitchFamily="34" charset="0"/>
            <a:buChar char="•"/>
          </a:pPr>
          <a:endParaRPr lang="en-US" sz="1000" u="none" kern="1200" dirty="0">
            <a:latin typeface="Univers Next for HSBC Light" panose="020B0403030202020203" pitchFamily="34" charset="0"/>
          </a:endParaRPr>
        </a:p>
      </dsp:txBody>
      <dsp:txXfrm>
        <a:off x="105589" y="169177"/>
        <a:ext cx="5481171" cy="2807523"/>
      </dsp:txXfrm>
    </dsp:sp>
    <dsp:sp modelId="{98609B59-76B8-40E6-8385-E38A028685F9}">
      <dsp:nvSpPr>
        <dsp:cNvPr id="0" name=""/>
        <dsp:cNvSpPr/>
      </dsp:nvSpPr>
      <dsp:spPr>
        <a:xfrm>
          <a:off x="48565" y="0"/>
          <a:ext cx="3944536" cy="328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240" tIns="0" rIns="149240"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Univers Next for HSBC Light" panose="020B0403030202020203" pitchFamily="34" charset="0"/>
            </a:rPr>
            <a:t>Model Overview</a:t>
          </a:r>
        </a:p>
      </dsp:txBody>
      <dsp:txXfrm>
        <a:off x="64608" y="16043"/>
        <a:ext cx="3912450" cy="296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0A600-EEC3-4E2E-95C1-E8B4B9369F3D}">
      <dsp:nvSpPr>
        <dsp:cNvPr id="0" name=""/>
        <dsp:cNvSpPr/>
      </dsp:nvSpPr>
      <dsp:spPr>
        <a:xfrm>
          <a:off x="0" y="524890"/>
          <a:ext cx="11818724" cy="621625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264" tIns="692098" rIns="917264" bIns="85344" numCol="1" spcCol="1270" anchor="t" anchorCtr="0">
          <a:noAutofit/>
        </a:bodyPr>
        <a:lstStyle/>
        <a:p>
          <a:pPr marL="114300" lvl="1" indent="0" algn="l" defTabSz="622300">
            <a:lnSpc>
              <a:spcPct val="90000"/>
            </a:lnSpc>
            <a:spcBef>
              <a:spcPct val="0"/>
            </a:spcBef>
            <a:spcAft>
              <a:spcPct val="15000"/>
            </a:spcAft>
            <a:buNone/>
          </a:pPr>
          <a:r>
            <a:rPr lang="en-US" sz="1200" b="0" dirty="0">
              <a:latin typeface="Univers Next for HSBC Light" panose="020B0403030202020203" pitchFamily="34" charset="0"/>
            </a:rPr>
            <a:t>From </a:t>
          </a:r>
          <a:r>
            <a:rPr lang="en-US" sz="1200" b="1" dirty="0">
              <a:solidFill>
                <a:srgbClr val="00B050"/>
              </a:solidFill>
              <a:latin typeface="Univers Next for HSBC Light" panose="020B0403030202020203" pitchFamily="34" charset="0"/>
            </a:rPr>
            <a:t>Balance</a:t>
          </a:r>
          <a:r>
            <a:rPr lang="en-US" sz="1200" b="0" dirty="0">
              <a:latin typeface="Univers Next for HSBC Light" panose="020B0403030202020203" pitchFamily="34" charset="0"/>
            </a:rPr>
            <a:t> perspective, main products consist of</a:t>
          </a:r>
          <a:r>
            <a:rPr lang="en-US" sz="1200" dirty="0">
              <a:latin typeface="Univers Next for HSBC Light" panose="020B0403030202020203" pitchFamily="34" charset="0"/>
            </a:rPr>
            <a:t> </a:t>
          </a:r>
          <a:r>
            <a:rPr lang="en-US" sz="1200" b="1" dirty="0">
              <a:latin typeface="Univers Next for HSBC Light" panose="020B0403030202020203" pitchFamily="34" charset="0"/>
            </a:rPr>
            <a:t>C</a:t>
          </a:r>
          <a:r>
            <a:rPr lang="en-US" sz="1200" b="1" i="0" u="none" strike="noStrike" dirty="0">
              <a:effectLst/>
              <a:latin typeface="Univers Next for HSBC Light" panose="020B0403030202020203" pitchFamily="34" charset="0"/>
            </a:rPr>
            <a:t>ommercial and industrial (C&amp;I)</a:t>
          </a:r>
          <a:r>
            <a:rPr lang="en-US" sz="1200" b="0" i="0" u="none" strike="noStrike" dirty="0">
              <a:effectLst/>
              <a:latin typeface="Univers Next for HSBC Light" panose="020B0403030202020203" pitchFamily="34" charset="0"/>
            </a:rPr>
            <a:t> Loans</a:t>
          </a:r>
          <a:r>
            <a:rPr lang="en-US" sz="1200" b="0" dirty="0">
              <a:latin typeface="Univers Next for HSBC Light" panose="020B0403030202020203" pitchFamily="34" charset="0"/>
            </a:rPr>
            <a:t>, </a:t>
          </a:r>
          <a:r>
            <a:rPr lang="en-US" sz="1200" b="1" dirty="0">
              <a:latin typeface="Univers Next for HSBC Light" panose="020B0403030202020203" pitchFamily="34" charset="0"/>
            </a:rPr>
            <a:t>Commercial Real Estate (CRE)</a:t>
          </a:r>
          <a:r>
            <a:rPr lang="en-US" sz="1200" b="0" dirty="0">
              <a:latin typeface="Univers Next for HSBC Light" panose="020B0403030202020203" pitchFamily="34" charset="0"/>
            </a:rPr>
            <a:t> Loans, and </a:t>
          </a:r>
          <a:r>
            <a:rPr lang="en-US" sz="1200" b="1" dirty="0">
              <a:latin typeface="Univers Next for HSBC Light" panose="020B0403030202020203" pitchFamily="34" charset="0"/>
            </a:rPr>
            <a:t>Wealth and Personal Banking (WPB) Mortgages</a:t>
          </a:r>
          <a:r>
            <a:rPr lang="en-US" sz="1200" b="0" dirty="0">
              <a:latin typeface="Univers Next for HSBC Light" panose="020B0403030202020203" pitchFamily="34" charset="0"/>
            </a:rPr>
            <a:t>.</a:t>
          </a:r>
          <a:endParaRPr lang="en-US" sz="1200" kern="1200" dirty="0">
            <a:latin typeface="Univers Next for HSBC Light" panose="020B0403030202020203" pitchFamily="34" charset="0"/>
          </a:endParaRPr>
        </a:p>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kern="1200" dirty="0">
              <a:latin typeface="Univers Next for HSBC Light" panose="020B0403030202020203" pitchFamily="34" charset="0"/>
            </a:rPr>
            <a:t>C&amp;I Loans </a:t>
          </a:r>
          <a:r>
            <a:rPr lang="en-US" sz="1200" b="0" kern="1200" dirty="0">
              <a:latin typeface="Univers Next for HSBC Light" panose="020B0403030202020203" pitchFamily="34" charset="0"/>
            </a:rPr>
            <a:t>are the largest exposure. They are loans that are provided to business to support their business operations, expansions, inventory managements and others, such as Corporate Loans.</a:t>
          </a:r>
          <a:endParaRPr lang="en-US" sz="1200" kern="1200" dirty="0">
            <a:latin typeface="Univers Next for HSBC Light" panose="020B0403030202020203" pitchFamily="34" charset="0"/>
          </a:endParaRPr>
        </a:p>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kern="1200" dirty="0">
              <a:latin typeface="Univers Next for HSBC Light" panose="020B0403030202020203" pitchFamily="34" charset="0"/>
            </a:rPr>
            <a:t>CRE Loans </a:t>
          </a:r>
          <a:r>
            <a:rPr lang="en-US" sz="1200" b="0" kern="1200" dirty="0">
              <a:latin typeface="Univers Next for HSBC Light" panose="020B0403030202020203" pitchFamily="34" charset="0"/>
            </a:rPr>
            <a:t>are loans that specifically designed to fund the purchase, refinancing, or development of commercial properties. These loans are typically used by businesses, investors, and developers to acquire or maintain income-generating properties. </a:t>
          </a:r>
        </a:p>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kern="1200" dirty="0">
              <a:latin typeface="Univers Next for HSBC Light" panose="020B0403030202020203" pitchFamily="34" charset="0"/>
            </a:rPr>
            <a:t>WPB </a:t>
          </a:r>
          <a:r>
            <a:rPr lang="pl-PL" sz="1200" b="1" u="none" kern="1200" dirty="0">
              <a:latin typeface="Univers Next for HSBC Light" panose="020B0403030202020203" pitchFamily="34" charset="0"/>
            </a:rPr>
            <a:t>Mortgages</a:t>
          </a:r>
          <a:r>
            <a:rPr lang="en-US" sz="1200" b="1" u="none" kern="1200" dirty="0">
              <a:latin typeface="Univers Next for HSBC Light" panose="020B0403030202020203" pitchFamily="34" charset="0"/>
            </a:rPr>
            <a:t> </a:t>
          </a:r>
          <a:r>
            <a:rPr lang="en-US" sz="1200" b="0" kern="1200" dirty="0">
              <a:latin typeface="Univers Next for HSBC Light" panose="020B0403030202020203" pitchFamily="34" charset="0"/>
            </a:rPr>
            <a:t>offers products to globally mobile, mass affluent individuals</a:t>
          </a:r>
          <a:r>
            <a:rPr lang="pl-PL" sz="1200" b="0" kern="1200" dirty="0">
              <a:latin typeface="Univers Next for HSBC Light" panose="020B0403030202020203" pitchFamily="34" charset="0"/>
            </a:rPr>
            <a:t>.</a:t>
          </a:r>
          <a:endParaRPr lang="en-US" sz="1200" b="0" kern="1200" dirty="0">
            <a:latin typeface="Univers Next for HSBC Light" panose="020B0403030202020203" pitchFamily="34" charset="0"/>
          </a:endParaRPr>
        </a:p>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kern="1200" dirty="0">
              <a:latin typeface="Univers Next for HSBC Light" panose="020B0403030202020203" pitchFamily="34" charset="0"/>
            </a:rPr>
            <a:t>Global Private Banking </a:t>
          </a:r>
          <a:r>
            <a:rPr lang="pl-PL" sz="1200" b="1" u="none" kern="1200" dirty="0">
              <a:latin typeface="Univers Next for HSBC Light" panose="020B0403030202020203" pitchFamily="34" charset="0"/>
            </a:rPr>
            <a:t>Wholesale</a:t>
          </a:r>
          <a:r>
            <a:rPr lang="pl-PL" sz="1200" b="0" u="none" kern="1200" dirty="0">
              <a:latin typeface="Univers Next for HSBC Light" panose="020B0403030202020203" pitchFamily="34" charset="0"/>
            </a:rPr>
            <a:t> </a:t>
          </a:r>
          <a:r>
            <a:rPr lang="en-US" sz="1200" b="0" kern="1200" dirty="0">
              <a:latin typeface="Univers Next for HSBC Light" panose="020B0403030202020203" pitchFamily="34" charset="0"/>
            </a:rPr>
            <a:t>loans are provided to high-net-worth individuals and families and their related entities</a:t>
          </a:r>
          <a:r>
            <a:rPr lang="pl-PL" sz="1200" b="0" kern="1200" dirty="0">
              <a:latin typeface="Univers Next for HSBC Light" panose="020B0403030202020203" pitchFamily="34" charset="0"/>
            </a:rPr>
            <a:t>.</a:t>
          </a:r>
          <a:endParaRPr lang="en-US" sz="1200" b="0" kern="1200" dirty="0">
            <a:latin typeface="Univers Next for HSBC Light" panose="020B0403030202020203" pitchFamily="34" charset="0"/>
          </a:endParaRPr>
        </a:p>
        <a:p>
          <a:pPr marL="114300" lvl="1" indent="0" algn="l" defTabSz="622300">
            <a:lnSpc>
              <a:spcPct val="90000"/>
            </a:lnSpc>
            <a:spcBef>
              <a:spcPct val="0"/>
            </a:spcBef>
            <a:spcAft>
              <a:spcPct val="15000"/>
            </a:spcAft>
            <a:buChar char="•"/>
          </a:pPr>
          <a:endParaRPr lang="en-US" sz="1200" b="0" kern="1200" dirty="0">
            <a:latin typeface="Univers Next for HSBC Light" panose="020B0403030202020203" pitchFamily="34" charset="0"/>
          </a:endParaRPr>
        </a:p>
        <a:p>
          <a:pPr marL="114300" lvl="1" indent="0" algn="l" defTabSz="622300">
            <a:lnSpc>
              <a:spcPct val="90000"/>
            </a:lnSpc>
            <a:spcBef>
              <a:spcPct val="0"/>
            </a:spcBef>
            <a:spcAft>
              <a:spcPct val="15000"/>
            </a:spcAft>
            <a:buNone/>
          </a:pPr>
          <a:r>
            <a:rPr lang="en-US" sz="1200" b="0" kern="1200" dirty="0">
              <a:latin typeface="Univers Next for HSBC Light" panose="020B0403030202020203" pitchFamily="34" charset="0"/>
            </a:rPr>
            <a:t>From </a:t>
          </a:r>
          <a:r>
            <a:rPr lang="en-US" sz="1200" b="1" kern="1200" dirty="0">
              <a:solidFill>
                <a:srgbClr val="00B050"/>
              </a:solidFill>
              <a:latin typeface="Univers Next for HSBC Light" panose="020B0403030202020203" pitchFamily="34" charset="0"/>
            </a:rPr>
            <a:t>NIR</a:t>
          </a:r>
          <a:r>
            <a:rPr lang="en-US" sz="1200" b="0" kern="1200" dirty="0">
              <a:latin typeface="Univers Next for HSBC Light" panose="020B0403030202020203" pitchFamily="34" charset="0"/>
            </a:rPr>
            <a:t> perspective, main services consist of </a:t>
          </a:r>
          <a:r>
            <a:rPr lang="en-US" sz="1200" b="1" kern="1200" dirty="0">
              <a:latin typeface="Univers Next for HSBC Light" panose="020B0403030202020203" pitchFamily="34" charset="0"/>
            </a:rPr>
            <a:t>Investment Banking</a:t>
          </a:r>
          <a:r>
            <a:rPr lang="pl-PL" sz="1200" b="1" kern="1200" dirty="0">
              <a:latin typeface="Univers Next for HSBC Light" panose="020B0403030202020203" pitchFamily="34" charset="0"/>
            </a:rPr>
            <a:t> (IB)</a:t>
          </a:r>
          <a:r>
            <a:rPr lang="en-US" sz="1200" b="1" kern="1200" dirty="0">
              <a:latin typeface="Univers Next for HSBC Light" panose="020B0403030202020203" pitchFamily="34" charset="0"/>
            </a:rPr>
            <a:t> </a:t>
          </a:r>
          <a:r>
            <a:rPr lang="en-US" sz="1200" b="0" kern="1200" dirty="0">
              <a:latin typeface="Univers Next for HSBC Light" panose="020B0403030202020203" pitchFamily="34" charset="0"/>
            </a:rPr>
            <a:t>products and </a:t>
          </a:r>
          <a:r>
            <a:rPr lang="en-US" sz="1200" b="1" kern="1200" dirty="0">
              <a:latin typeface="Univers Next for HSBC Light" panose="020B0403030202020203" pitchFamily="34" charset="0"/>
            </a:rPr>
            <a:t>Treasury Services,</a:t>
          </a:r>
          <a:r>
            <a:rPr lang="en-US" sz="1200" b="0" kern="1200" dirty="0">
              <a:latin typeface="Univers Next for HSBC Light" panose="020B0403030202020203" pitchFamily="34" charset="0"/>
            </a:rPr>
            <a:t> and WPB revenue</a:t>
          </a:r>
        </a:p>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kern="1200" dirty="0">
              <a:latin typeface="Univers Next for HSBC Light" panose="020B0403030202020203" pitchFamily="34" charset="0"/>
            </a:rPr>
            <a:t>IB Revenue </a:t>
          </a:r>
          <a:r>
            <a:rPr lang="en-US" sz="1200" b="0" kern="1200" dirty="0">
              <a:latin typeface="Univers Next for HSBC Light" panose="020B0403030202020203" pitchFamily="34" charset="0"/>
            </a:rPr>
            <a:t>including fee income from services of Debt Capital Markets (DCM, such as corporate bond) and Equity Capital Markets (ECM, such as IPO) issuance, advisory, syndicated loan.</a:t>
          </a:r>
        </a:p>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kern="1200" dirty="0">
              <a:latin typeface="Univers Next for HSBC Light" panose="020B0403030202020203" pitchFamily="34" charset="0"/>
            </a:rPr>
            <a:t>Treasury Services Revenue </a:t>
          </a:r>
          <a:r>
            <a:rPr lang="en-US" sz="1200" b="0" kern="1200" dirty="0">
              <a:latin typeface="Univers Next for HSBC Light" panose="020B0403030202020203" pitchFamily="34" charset="0"/>
            </a:rPr>
            <a:t>include</a:t>
          </a:r>
          <a:r>
            <a:rPr lang="pl-PL" sz="1200" b="0" kern="1200" dirty="0">
              <a:latin typeface="Univers Next for HSBC Light" panose="020B0403030202020203" pitchFamily="34" charset="0"/>
            </a:rPr>
            <a:t> </a:t>
          </a:r>
          <a:r>
            <a:rPr lang="en-US" sz="1200" b="0" kern="1200" dirty="0">
              <a:latin typeface="Univers Next for HSBC Light" panose="020B0403030202020203" pitchFamily="34" charset="0"/>
            </a:rPr>
            <a:t>GPS - Global Payments Solutions. It helps clients to move their money internationally, manage their balances and unlock cash flow and treasury insights.</a:t>
          </a:r>
        </a:p>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kern="1200" dirty="0">
              <a:latin typeface="Univers Next for HSBC Light" panose="020B0403030202020203" pitchFamily="34" charset="0"/>
            </a:rPr>
            <a:t>GTRF</a:t>
          </a:r>
          <a:r>
            <a:rPr lang="en-US" sz="1200" b="0" kern="1200" dirty="0">
              <a:latin typeface="Univers Next for HSBC Light" panose="020B0403030202020203" pitchFamily="34" charset="0"/>
            </a:rPr>
            <a:t> – Global Trade And Receivables Financing, includes fees on providing trade finance such as Letter of credit fees and receivable financing fees.</a:t>
          </a:r>
        </a:p>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kern="1200" dirty="0">
              <a:latin typeface="Univers Next for HSBC Light" panose="020B0403030202020203" pitchFamily="34" charset="0"/>
            </a:rPr>
            <a:t>GLCM </a:t>
          </a:r>
          <a:r>
            <a:rPr lang="en-US" sz="1200" b="0" kern="1200" dirty="0">
              <a:latin typeface="Univers Next for HSBC Light" panose="020B0403030202020203" pitchFamily="34" charset="0"/>
            </a:rPr>
            <a:t>– Global Liquidity and Cash Management, includes fees on cash management products and services such as global payments platform.</a:t>
          </a:r>
        </a:p>
        <a:p>
          <a:pPr marL="361950" lvl="1" indent="-247650" algn="l" defTabSz="622300">
            <a:lnSpc>
              <a:spcPct val="90000"/>
            </a:lnSpc>
            <a:spcBef>
              <a:spcPts val="600"/>
            </a:spcBef>
            <a:spcAft>
              <a:spcPct val="15000"/>
            </a:spcAft>
            <a:buFont typeface="Wingdings" panose="05000000000000000000" pitchFamily="2" charset="2"/>
            <a:buChar char="Ø"/>
          </a:pPr>
          <a:r>
            <a:rPr lang="en-US" sz="1200" b="1" u="none" kern="1200" dirty="0">
              <a:latin typeface="Univers Next for HSBC Light" panose="020B0403030202020203" pitchFamily="34" charset="0"/>
            </a:rPr>
            <a:t>IWPB Revenue </a:t>
          </a:r>
          <a:r>
            <a:rPr lang="en-US" sz="1200" b="0" kern="1200" dirty="0">
              <a:latin typeface="Univers Next for HSBC Light" panose="020B0403030202020203" pitchFamily="34" charset="0"/>
            </a:rPr>
            <a:t>include fees such as asset management, ATM, account maintenance, credit card overdraft.</a:t>
          </a:r>
        </a:p>
      </dsp:txBody>
      <dsp:txXfrm>
        <a:off x="0" y="524890"/>
        <a:ext cx="11818724" cy="6216253"/>
      </dsp:txXfrm>
    </dsp:sp>
    <dsp:sp modelId="{E3885026-EE94-4D4A-86B8-4D4B02E38D1A}">
      <dsp:nvSpPr>
        <dsp:cNvPr id="0" name=""/>
        <dsp:cNvSpPr/>
      </dsp:nvSpPr>
      <dsp:spPr>
        <a:xfrm>
          <a:off x="207511" y="148714"/>
          <a:ext cx="9107729" cy="598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704" tIns="0" rIns="312704" bIns="0" numCol="1" spcCol="1270" anchor="ctr" anchorCtr="0">
          <a:noAutofit/>
        </a:bodyPr>
        <a:lstStyle/>
        <a:p>
          <a:pPr marL="0" lvl="0" indent="0" algn="l" defTabSz="533400">
            <a:lnSpc>
              <a:spcPct val="90000"/>
            </a:lnSpc>
            <a:spcBef>
              <a:spcPct val="0"/>
            </a:spcBef>
            <a:spcAft>
              <a:spcPct val="35000"/>
            </a:spcAft>
            <a:buNone/>
          </a:pPr>
          <a:r>
            <a:rPr lang="en-US" sz="1200" kern="1200" dirty="0"/>
            <a:t>Products and Services</a:t>
          </a:r>
        </a:p>
      </dsp:txBody>
      <dsp:txXfrm>
        <a:off x="236709" y="177912"/>
        <a:ext cx="9049333" cy="539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28FEF-5D0D-4C38-9D4E-B2789F3DAEA8}">
      <dsp:nvSpPr>
        <dsp:cNvPr id="0" name=""/>
        <dsp:cNvSpPr/>
      </dsp:nvSpPr>
      <dsp:spPr>
        <a:xfrm>
          <a:off x="0" y="0"/>
          <a:ext cx="12214210" cy="191118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7958" tIns="1249680" rIns="947958" bIns="85344" numCol="1" spcCol="1270" anchor="t" anchorCtr="0">
          <a:noAutofit/>
        </a:bodyPr>
        <a:lstStyle/>
        <a:p>
          <a:pPr marL="0" lvl="1" indent="0" algn="l" defTabSz="533400">
            <a:lnSpc>
              <a:spcPct val="90000"/>
            </a:lnSpc>
            <a:spcBef>
              <a:spcPct val="0"/>
            </a:spcBef>
            <a:spcAft>
              <a:spcPct val="15000"/>
            </a:spcAft>
            <a:buFont typeface="Arial" panose="020B0604020202020204" pitchFamily="34" charset="0"/>
            <a:buNone/>
          </a:pPr>
          <a:r>
            <a:rPr lang="en-US" sz="1200" b="0" u="sng" kern="1200" dirty="0">
              <a:latin typeface="Univers Next for HSBC Light" panose="020B0403030202020203" pitchFamily="34" charset="0"/>
            </a:rPr>
            <a:t>Finance Models </a:t>
          </a:r>
          <a:r>
            <a:rPr lang="en-US" sz="1200" b="0" kern="1200" dirty="0">
              <a:latin typeface="Univers Next for HSBC Light" panose="020B0403030202020203" pitchFamily="34" charset="0"/>
            </a:rPr>
            <a:t>are used to </a:t>
          </a:r>
          <a:r>
            <a:rPr lang="en-US" sz="1200" b="0" u="sng" kern="1200" dirty="0">
              <a:latin typeface="Univers Next for HSBC Light" panose="020B0403030202020203" pitchFamily="34" charset="0"/>
            </a:rPr>
            <a:t>forecast </a:t>
          </a:r>
          <a:r>
            <a:rPr lang="en-US" sz="1200" b="1" kern="1200" dirty="0">
              <a:latin typeface="Univers Next for HSBC Light" panose="020B0403030202020203" pitchFamily="34" charset="0"/>
            </a:rPr>
            <a:t>Loan Balance </a:t>
          </a:r>
          <a:r>
            <a:rPr lang="en-US" sz="1200" b="0" kern="1200" dirty="0">
              <a:latin typeface="Univers Next for HSBC Light" panose="020B0403030202020203" pitchFamily="34" charset="0"/>
            </a:rPr>
            <a:t>and </a:t>
          </a:r>
          <a:r>
            <a:rPr lang="en-US" sz="1200" b="1" kern="1200" dirty="0">
              <a:latin typeface="Univers Next for HSBC Light" panose="020B0403030202020203" pitchFamily="34" charset="0"/>
            </a:rPr>
            <a:t>Non-Interest Revenue </a:t>
          </a:r>
          <a:r>
            <a:rPr lang="en-US" sz="1200" b="0" kern="1200" dirty="0">
              <a:latin typeface="Univers Next for HSBC Light" panose="020B0403030202020203" pitchFamily="34" charset="0"/>
            </a:rPr>
            <a:t>(NIR) generated by those business</a:t>
          </a:r>
          <a:r>
            <a:rPr lang="pl-PL" sz="1200" b="0" kern="1200" dirty="0">
              <a:latin typeface="Univers Next for HSBC Light" panose="020B0403030202020203" pitchFamily="34" charset="0"/>
            </a:rPr>
            <a:t>es.</a:t>
          </a:r>
          <a:endParaRPr lang="en-US" sz="1200" kern="1200" dirty="0">
            <a:latin typeface="Univers Next for HSBC Light" panose="020B0403030202020203" pitchFamily="34" charset="0"/>
          </a:endParaRPr>
        </a:p>
        <a:p>
          <a:pPr marL="514350" lvl="2" indent="-57150" algn="l" defTabSz="444500">
            <a:lnSpc>
              <a:spcPct val="90000"/>
            </a:lnSpc>
            <a:spcBef>
              <a:spcPct val="0"/>
            </a:spcBef>
            <a:spcAft>
              <a:spcPct val="15000"/>
            </a:spcAft>
            <a:buFont typeface="Wingdings" panose="05000000000000000000" pitchFamily="2" charset="2"/>
            <a:buChar char="Ø"/>
          </a:pPr>
          <a:r>
            <a:rPr lang="en-US" sz="1200" b="0" dirty="0">
              <a:latin typeface="Univers Next for HSBC Light" panose="020B0403030202020203" pitchFamily="34" charset="0"/>
            </a:rPr>
            <a:t> And they are mainly used in General Stress Testing exercises such as </a:t>
          </a:r>
          <a:r>
            <a:rPr lang="en-US" sz="1200" b="1" dirty="0">
              <a:latin typeface="Univers Next for HSBC Light" panose="020B0403030202020203" pitchFamily="34" charset="0"/>
            </a:rPr>
            <a:t>CCAR</a:t>
          </a:r>
          <a:r>
            <a:rPr lang="pl-PL" sz="1200" b="1" dirty="0">
              <a:latin typeface="Univers Next for HSBC Light" panose="020B0403030202020203" pitchFamily="34" charset="0"/>
            </a:rPr>
            <a:t>, PRA</a:t>
          </a:r>
          <a:r>
            <a:rPr lang="en-US" sz="1200" b="1" dirty="0">
              <a:latin typeface="Univers Next for HSBC Light" panose="020B0403030202020203" pitchFamily="34" charset="0"/>
            </a:rPr>
            <a:t>, </a:t>
          </a:r>
          <a:r>
            <a:rPr lang="en-US" sz="1200" b="0" dirty="0">
              <a:latin typeface="Univers Next for HSBC Light" panose="020B0403030202020203" pitchFamily="34" charset="0"/>
            </a:rPr>
            <a:t>and </a:t>
          </a:r>
          <a:r>
            <a:rPr lang="en-US" sz="1200" b="1" dirty="0">
              <a:latin typeface="Univers Next for HSBC Light" panose="020B0403030202020203" pitchFamily="34" charset="0"/>
            </a:rPr>
            <a:t>Strategic Planning</a:t>
          </a:r>
          <a:r>
            <a:rPr lang="en-US" sz="1200" b="0" dirty="0">
              <a:latin typeface="Univers Next for HSBC Light" panose="020B0403030202020203" pitchFamily="34" charset="0"/>
            </a:rPr>
            <a:t>. The outputs are submitted to assess the forward-looking capital adequacy.</a:t>
          </a:r>
          <a:r>
            <a:rPr lang="en-US" sz="1200" b="0" kern="1200" dirty="0">
              <a:latin typeface="Univers Next for HSBC Light" panose="020B0403030202020203" pitchFamily="34" charset="0"/>
            </a:rPr>
            <a:t> </a:t>
          </a:r>
          <a:endParaRPr lang="en-US" sz="1200" dirty="0">
            <a:latin typeface="Univers Next for HSBC Light" panose="020B0403030202020203" pitchFamily="34" charset="0"/>
          </a:endParaRPr>
        </a:p>
      </dsp:txBody>
      <dsp:txXfrm>
        <a:off x="0" y="0"/>
        <a:ext cx="12214210" cy="1911188"/>
      </dsp:txXfrm>
    </dsp:sp>
    <dsp:sp modelId="{6E11FE94-1CB8-4A7D-A65D-2E4E9771FE29}">
      <dsp:nvSpPr>
        <dsp:cNvPr id="0" name=""/>
        <dsp:cNvSpPr/>
      </dsp:nvSpPr>
      <dsp:spPr>
        <a:xfrm>
          <a:off x="143932" y="160956"/>
          <a:ext cx="8549947" cy="741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168" tIns="0" rIns="323168" bIns="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Univers Next for HSBC Light" panose="020B0403030202020203" pitchFamily="34" charset="0"/>
            </a:rPr>
            <a:t>Critical Process and Decisions</a:t>
          </a:r>
          <a:r>
            <a:rPr lang="pl-PL" sz="1200" kern="1200" dirty="0">
              <a:latin typeface="Univers Next for HSBC Light" panose="020B0403030202020203" pitchFamily="34" charset="0"/>
            </a:rPr>
            <a:t> – Models’ Usage</a:t>
          </a:r>
          <a:endParaRPr lang="en-US" sz="1200" kern="1200" dirty="0">
            <a:latin typeface="Univers Next for HSBC Light" panose="020B0403030202020203" pitchFamily="34" charset="0"/>
          </a:endParaRPr>
        </a:p>
      </dsp:txBody>
      <dsp:txXfrm>
        <a:off x="180131" y="197155"/>
        <a:ext cx="8477549" cy="669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6C120-2691-459C-B0E5-88B8CAF02E18}">
      <dsp:nvSpPr>
        <dsp:cNvPr id="0" name=""/>
        <dsp:cNvSpPr/>
      </dsp:nvSpPr>
      <dsp:spPr>
        <a:xfrm>
          <a:off x="0" y="588896"/>
          <a:ext cx="11818710" cy="308428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263" tIns="895604" rIns="917263" bIns="85344" numCol="1" spcCol="1270" anchor="t" anchorCtr="0">
          <a:noAutofit/>
        </a:bodyPr>
        <a:lstStyle/>
        <a:p>
          <a:pPr marL="266700" lvl="1" indent="-152400" algn="l" defTabSz="533400">
            <a:lnSpc>
              <a:spcPct val="90000"/>
            </a:lnSpc>
            <a:spcBef>
              <a:spcPts val="1200"/>
            </a:spcBef>
            <a:spcAft>
              <a:spcPct val="15000"/>
            </a:spcAft>
            <a:buFont typeface="Arial" panose="020B0604020202020204" pitchFamily="34" charset="0"/>
            <a:buChar char="•"/>
          </a:pPr>
          <a:r>
            <a:rPr lang="en-US" sz="1200" u="none" kern="1200" dirty="0">
              <a:solidFill>
                <a:schemeClr val="tx1"/>
              </a:solidFill>
              <a:latin typeface="Univers Next for HSBC Light" panose="020B0403030202020203" pitchFamily="34" charset="0"/>
            </a:rPr>
            <a:t>From </a:t>
          </a:r>
          <a:r>
            <a:rPr lang="en-US" sz="1200" b="1" u="none" kern="1200" dirty="0">
              <a:solidFill>
                <a:schemeClr val="tx1"/>
              </a:solidFill>
              <a:latin typeface="Univers Next for HSBC Light" panose="020B0403030202020203" pitchFamily="34" charset="0"/>
            </a:rPr>
            <a:t>US perspective, Finance Models are mainly used in CCAR Stress Testing</a:t>
          </a:r>
          <a:r>
            <a:rPr lang="en-US" sz="1200" u="none" kern="1200" dirty="0">
              <a:solidFill>
                <a:schemeClr val="tx1"/>
              </a:solidFill>
              <a:latin typeface="Univers Next for HSBC Light" panose="020B0403030202020203" pitchFamily="34" charset="0"/>
            </a:rPr>
            <a:t>, therefore key regulations include:</a:t>
          </a:r>
        </a:p>
        <a:p>
          <a:pPr marL="449263" lvl="2" indent="-173038" algn="l" defTabSz="533400">
            <a:lnSpc>
              <a:spcPct val="90000"/>
            </a:lnSpc>
            <a:spcBef>
              <a:spcPts val="300"/>
            </a:spcBef>
            <a:spcAft>
              <a:spcPct val="15000"/>
            </a:spcAft>
            <a:buFont typeface="Wingdings" panose="05000000000000000000" pitchFamily="2" charset="2"/>
            <a:buChar char="Ø"/>
          </a:pPr>
          <a:r>
            <a:rPr lang="en-US" sz="1200" u="none" kern="1200" dirty="0">
              <a:solidFill>
                <a:schemeClr val="tx1"/>
              </a:solidFill>
              <a:latin typeface="Univers Next for HSBC Light" panose="020B0403030202020203" pitchFamily="34" charset="0"/>
            </a:rPr>
            <a:t>FRB : SR 12-7</a:t>
          </a:r>
          <a:r>
            <a:rPr lang="pl-PL" sz="1200" u="none" kern="1200" dirty="0">
              <a:solidFill>
                <a:schemeClr val="tx1"/>
              </a:solidFill>
              <a:latin typeface="Univers Next for HSBC Light" panose="020B0403030202020203" pitchFamily="34" charset="0"/>
            </a:rPr>
            <a:t> 	</a:t>
          </a:r>
          <a:r>
            <a:rPr lang="en-US" sz="1200" u="none" kern="1200" dirty="0">
              <a:solidFill>
                <a:schemeClr val="tx1"/>
              </a:solidFill>
              <a:latin typeface="Univers Next for HSBC Light" panose="020B0403030202020203" pitchFamily="34" charset="0"/>
            </a:rPr>
            <a:t>– Guidance on Stress Testing for banks for Banking Organizations with More Than $10 Billion in Total Consolidated Assets</a:t>
          </a:r>
        </a:p>
        <a:p>
          <a:pPr marL="449263" lvl="2" indent="-173038" algn="l" defTabSz="533400">
            <a:lnSpc>
              <a:spcPct val="90000"/>
            </a:lnSpc>
            <a:spcBef>
              <a:spcPts val="300"/>
            </a:spcBef>
            <a:spcAft>
              <a:spcPct val="15000"/>
            </a:spcAft>
            <a:buFont typeface="Wingdings" panose="05000000000000000000" pitchFamily="2" charset="2"/>
            <a:buChar char="Ø"/>
          </a:pPr>
          <a:r>
            <a:rPr lang="en-US" sz="1200" u="none" kern="1200" dirty="0">
              <a:solidFill>
                <a:schemeClr val="tx1"/>
              </a:solidFill>
              <a:latin typeface="Univers Next for HSBC Light" panose="020B0403030202020203" pitchFamily="34" charset="0"/>
            </a:rPr>
            <a:t>FRB : SR 11-7 </a:t>
          </a:r>
          <a:r>
            <a:rPr lang="pl-PL" sz="1200" u="none" kern="1200" dirty="0">
              <a:solidFill>
                <a:schemeClr val="tx1"/>
              </a:solidFill>
              <a:latin typeface="Univers Next for HSBC Light" panose="020B0403030202020203" pitchFamily="34" charset="0"/>
            </a:rPr>
            <a:t>	</a:t>
          </a:r>
          <a:r>
            <a:rPr lang="en-US" sz="1200" u="none" kern="1200" dirty="0">
              <a:solidFill>
                <a:schemeClr val="tx1"/>
              </a:solidFill>
              <a:latin typeface="Univers Next for HSBC Light" panose="020B0403030202020203" pitchFamily="34" charset="0"/>
            </a:rPr>
            <a:t>– Guidance on Model Risk Management </a:t>
          </a:r>
        </a:p>
        <a:p>
          <a:pPr marL="449263" lvl="2" indent="-173038" algn="l" defTabSz="533400">
            <a:lnSpc>
              <a:spcPct val="90000"/>
            </a:lnSpc>
            <a:spcBef>
              <a:spcPts val="300"/>
            </a:spcBef>
            <a:spcAft>
              <a:spcPct val="15000"/>
            </a:spcAft>
            <a:buFont typeface="Wingdings" panose="05000000000000000000" pitchFamily="2" charset="2"/>
            <a:buChar char="Ø"/>
          </a:pPr>
          <a:r>
            <a:rPr lang="en-US" sz="1200" u="none" kern="1200" dirty="0">
              <a:solidFill>
                <a:schemeClr val="tx1"/>
              </a:solidFill>
              <a:latin typeface="Univers Next for HSBC Light" panose="020B0403030202020203" pitchFamily="34" charset="0"/>
            </a:rPr>
            <a:t>FRB : SR 15-19 </a:t>
          </a:r>
          <a:r>
            <a:rPr lang="pl-PL" sz="1200" u="none" kern="1200" dirty="0">
              <a:solidFill>
                <a:schemeClr val="tx1"/>
              </a:solidFill>
              <a:latin typeface="Univers Next for HSBC Light" panose="020B0403030202020203" pitchFamily="34" charset="0"/>
            </a:rPr>
            <a:t>	</a:t>
          </a:r>
          <a:r>
            <a:rPr lang="en-US" sz="1200" u="none" kern="1200" dirty="0">
              <a:solidFill>
                <a:schemeClr val="tx1"/>
              </a:solidFill>
              <a:latin typeface="Univers Next for HSBC Light" panose="020B0403030202020203" pitchFamily="34" charset="0"/>
            </a:rPr>
            <a:t>– Guidance on FRB capital planning expectations for firms subject to Category II or III standards.</a:t>
          </a:r>
        </a:p>
        <a:p>
          <a:pPr marL="449263" lvl="2" indent="-173038" algn="l" defTabSz="533400">
            <a:lnSpc>
              <a:spcPct val="90000"/>
            </a:lnSpc>
            <a:spcBef>
              <a:spcPts val="300"/>
            </a:spcBef>
            <a:spcAft>
              <a:spcPct val="15000"/>
            </a:spcAft>
            <a:buFont typeface="Wingdings" panose="05000000000000000000" pitchFamily="2" charset="2"/>
            <a:buChar char="Ø"/>
          </a:pPr>
          <a:r>
            <a:rPr lang="en-US" sz="1200" u="none" kern="1200" dirty="0">
              <a:solidFill>
                <a:schemeClr val="tx1"/>
              </a:solidFill>
              <a:latin typeface="Univers Next for HSBC Light" panose="020B0403030202020203" pitchFamily="34" charset="0"/>
            </a:rPr>
            <a:t>FRB : SR 15-18 </a:t>
          </a:r>
          <a:r>
            <a:rPr lang="pl-PL" sz="1200" u="none" kern="1200" dirty="0">
              <a:solidFill>
                <a:schemeClr val="tx1"/>
              </a:solidFill>
              <a:latin typeface="Univers Next for HSBC Light" panose="020B0403030202020203" pitchFamily="34" charset="0"/>
            </a:rPr>
            <a:t>	</a:t>
          </a:r>
          <a:r>
            <a:rPr lang="en-US" sz="1200" u="none" kern="1200" dirty="0">
              <a:solidFill>
                <a:schemeClr val="tx1"/>
              </a:solidFill>
              <a:latin typeface="Univers Next for HSBC Light" panose="020B0403030202020203" pitchFamily="34" charset="0"/>
            </a:rPr>
            <a:t>– Guidance on FRB capital planning expectations for firms subject to Category I standards. </a:t>
          </a:r>
        </a:p>
        <a:p>
          <a:pPr marL="266700" lvl="1" indent="-152400" algn="l" defTabSz="533400">
            <a:lnSpc>
              <a:spcPct val="90000"/>
            </a:lnSpc>
            <a:spcBef>
              <a:spcPts val="1800"/>
            </a:spcBef>
            <a:spcAft>
              <a:spcPct val="15000"/>
            </a:spcAft>
            <a:buFont typeface="Arial" panose="020B0604020202020204" pitchFamily="34" charset="0"/>
            <a:buChar char="•"/>
          </a:pPr>
          <a:r>
            <a:rPr lang="en-US" sz="1200" u="none" kern="1200" dirty="0">
              <a:solidFill>
                <a:srgbClr val="333333"/>
              </a:solidFill>
              <a:latin typeface="Univers Next for HSBC Light" panose="020B0403030202020203" pitchFamily="34" charset="0"/>
              <a:ea typeface="+mn-ea"/>
              <a:cs typeface="+mn-cs"/>
            </a:rPr>
            <a:t>From </a:t>
          </a:r>
          <a:r>
            <a:rPr lang="en-US" sz="1200" b="1" u="none" kern="1200" dirty="0">
              <a:solidFill>
                <a:srgbClr val="333333"/>
              </a:solidFill>
              <a:latin typeface="Univers Next for HSBC Light" panose="020B0403030202020203" pitchFamily="34" charset="0"/>
              <a:ea typeface="+mn-ea"/>
              <a:cs typeface="+mn-cs"/>
            </a:rPr>
            <a:t>UK/EU perspective</a:t>
          </a:r>
        </a:p>
        <a:p>
          <a:pPr marL="449263" lvl="2" indent="-173038" algn="l" defTabSz="533400">
            <a:lnSpc>
              <a:spcPct val="90000"/>
            </a:lnSpc>
            <a:spcBef>
              <a:spcPts val="300"/>
            </a:spcBef>
            <a:spcAft>
              <a:spcPct val="15000"/>
            </a:spcAft>
            <a:buFont typeface="Wingdings" panose="05000000000000000000" pitchFamily="2" charset="2"/>
            <a:buChar char="Ø"/>
          </a:pPr>
          <a:r>
            <a:rPr lang="en-US" sz="1200" u="none" kern="1200" dirty="0">
              <a:solidFill>
                <a:srgbClr val="333333"/>
              </a:solidFill>
              <a:latin typeface="Univers Next for HSBC Light" panose="020B0403030202020203" pitchFamily="34" charset="0"/>
              <a:ea typeface="+mn-ea"/>
              <a:cs typeface="+mn-cs"/>
            </a:rPr>
            <a:t>UK</a:t>
          </a:r>
          <a:r>
            <a:rPr lang="pl-PL" sz="1200" u="none" kern="1200" dirty="0">
              <a:solidFill>
                <a:srgbClr val="333333"/>
              </a:solidFill>
              <a:latin typeface="Univers Next for HSBC Light" panose="020B0403030202020203" pitchFamily="34" charset="0"/>
              <a:ea typeface="+mn-ea"/>
              <a:cs typeface="+mn-cs"/>
            </a:rPr>
            <a:t> </a:t>
          </a:r>
          <a:r>
            <a:rPr lang="en-US" sz="1200" u="none" kern="1200" dirty="0">
              <a:solidFill>
                <a:srgbClr val="333333"/>
              </a:solidFill>
              <a:latin typeface="Univers Next for HSBC Light" panose="020B0403030202020203" pitchFamily="34" charset="0"/>
              <a:ea typeface="+mn-ea"/>
              <a:cs typeface="+mn-cs"/>
            </a:rPr>
            <a:t>– PRA Stress Test  (5-year projections) and SS 1/23 </a:t>
          </a:r>
        </a:p>
        <a:p>
          <a:pPr marL="449263" lvl="2" indent="-173038" algn="l" defTabSz="533400">
            <a:lnSpc>
              <a:spcPct val="90000"/>
            </a:lnSpc>
            <a:spcBef>
              <a:spcPts val="300"/>
            </a:spcBef>
            <a:spcAft>
              <a:spcPct val="15000"/>
            </a:spcAft>
            <a:buFont typeface="Wingdings" panose="05000000000000000000" pitchFamily="2" charset="2"/>
            <a:buChar char="Ø"/>
          </a:pPr>
          <a:r>
            <a:rPr lang="en-US" sz="1200" u="none" kern="1200" dirty="0">
              <a:solidFill>
                <a:srgbClr val="333333"/>
              </a:solidFill>
              <a:latin typeface="Univers Next for HSBC Light" panose="020B0403030202020203" pitchFamily="34" charset="0"/>
              <a:ea typeface="+mn-ea"/>
              <a:cs typeface="+mn-cs"/>
            </a:rPr>
            <a:t>EU</a:t>
          </a:r>
          <a:r>
            <a:rPr lang="pl-PL" sz="1200" u="none" kern="1200" dirty="0">
              <a:solidFill>
                <a:srgbClr val="333333"/>
              </a:solidFill>
              <a:latin typeface="Univers Next for HSBC Light" panose="020B0403030202020203" pitchFamily="34" charset="0"/>
              <a:ea typeface="+mn-ea"/>
              <a:cs typeface="+mn-cs"/>
            </a:rPr>
            <a:t> </a:t>
          </a:r>
          <a:r>
            <a:rPr lang="en-US" sz="1200" u="none" kern="1200" dirty="0">
              <a:solidFill>
                <a:srgbClr val="333333"/>
              </a:solidFill>
              <a:latin typeface="Univers Next for HSBC Light" panose="020B0403030202020203" pitchFamily="34" charset="0"/>
              <a:ea typeface="+mn-ea"/>
              <a:cs typeface="+mn-cs"/>
            </a:rPr>
            <a:t>– European Banking Authority (EBA) Stress Test (3-year projections)</a:t>
          </a:r>
        </a:p>
      </dsp:txBody>
      <dsp:txXfrm>
        <a:off x="0" y="588896"/>
        <a:ext cx="11818710" cy="3084283"/>
      </dsp:txXfrm>
    </dsp:sp>
    <dsp:sp modelId="{98609B59-76B8-40E6-8385-E38A028685F9}">
      <dsp:nvSpPr>
        <dsp:cNvPr id="0" name=""/>
        <dsp:cNvSpPr/>
      </dsp:nvSpPr>
      <dsp:spPr>
        <a:xfrm>
          <a:off x="367390" y="671466"/>
          <a:ext cx="8273097" cy="6540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703" tIns="0" rIns="312703" bIns="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Univers Next for HSBC Light" panose="020B0403030202020203" pitchFamily="34" charset="0"/>
            </a:rPr>
            <a:t>Regulation</a:t>
          </a:r>
          <a:r>
            <a:rPr lang="pl-PL" sz="1200" kern="1200" dirty="0">
              <a:latin typeface="Univers Next for HSBC Light" panose="020B0403030202020203" pitchFamily="34" charset="0"/>
            </a:rPr>
            <a:t>s</a:t>
          </a:r>
          <a:endParaRPr lang="en-US" sz="1200" kern="1200" dirty="0">
            <a:latin typeface="Univers Next for HSBC Light" panose="020B0403030202020203" pitchFamily="34" charset="0"/>
          </a:endParaRPr>
        </a:p>
      </dsp:txBody>
      <dsp:txXfrm>
        <a:off x="399320" y="703396"/>
        <a:ext cx="8209237" cy="5902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6C120-2691-459C-B0E5-88B8CAF02E18}">
      <dsp:nvSpPr>
        <dsp:cNvPr id="0" name=""/>
        <dsp:cNvSpPr/>
      </dsp:nvSpPr>
      <dsp:spPr>
        <a:xfrm>
          <a:off x="0" y="505569"/>
          <a:ext cx="11818710" cy="54450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263" tIns="187452" rIns="917263" bIns="85344" numCol="1" spcCol="1270" anchor="t" anchorCtr="0">
          <a:noAutofit/>
        </a:bodyPr>
        <a:lstStyle/>
        <a:p>
          <a:pPr marL="114300" lvl="1" indent="0" algn="l" defTabSz="533400">
            <a:lnSpc>
              <a:spcPct val="90000"/>
            </a:lnSpc>
            <a:spcBef>
              <a:spcPct val="0"/>
            </a:spcBef>
            <a:spcAft>
              <a:spcPct val="15000"/>
            </a:spcAft>
            <a:buFont typeface="Arial" panose="020B0604020202020204" pitchFamily="34" charset="0"/>
            <a:buNone/>
          </a:pPr>
          <a:r>
            <a:rPr lang="en-GB" sz="1200" b="1" u="sng" kern="1200" dirty="0">
              <a:solidFill>
                <a:schemeClr val="tx1"/>
              </a:solidFill>
              <a:latin typeface="Univers Next for HSBC Light" panose="020B0403030202020203" pitchFamily="34" charset="0"/>
            </a:rPr>
            <a:t>Model data</a:t>
          </a:r>
          <a:r>
            <a:rPr lang="en-GB" sz="1200" u="none" kern="1200" dirty="0">
              <a:solidFill>
                <a:schemeClr val="tx1"/>
              </a:solidFill>
              <a:latin typeface="Univers Next for HSBC Light" panose="020B0403030202020203" pitchFamily="34" charset="0"/>
            </a:rPr>
            <a:t> </a:t>
          </a:r>
          <a:r>
            <a:rPr lang="pl-PL" sz="1200" u="none" kern="1200" dirty="0">
              <a:solidFill>
                <a:schemeClr val="tx1"/>
              </a:solidFill>
              <a:latin typeface="Univers Next for HSBC Light" panose="020B0403030202020203" pitchFamily="34" charset="0"/>
            </a:rPr>
            <a:t>„</a:t>
          </a:r>
          <a:r>
            <a:rPr lang="en-GB" sz="1200" u="none" kern="1200" dirty="0">
              <a:solidFill>
                <a:schemeClr val="tx1"/>
              </a:solidFill>
              <a:latin typeface="Univers Next for HSBC Light" panose="020B0403030202020203" pitchFamily="34" charset="0"/>
            </a:rPr>
            <a:t>The data and other information used to develop a model are of critical importance; there should be </a:t>
          </a:r>
          <a:r>
            <a:rPr lang="en-GB" sz="1200" b="1" u="none" kern="1200" dirty="0">
              <a:solidFill>
                <a:schemeClr val="tx1"/>
              </a:solidFill>
              <a:latin typeface="Univers Next for HSBC Light" panose="020B0403030202020203" pitchFamily="34" charset="0"/>
            </a:rPr>
            <a:t>rigorous assessment of data quality and relevance</a:t>
          </a:r>
          <a:r>
            <a:rPr lang="en-GB" sz="1200" u="none" kern="1200" dirty="0">
              <a:solidFill>
                <a:schemeClr val="tx1"/>
              </a:solidFill>
              <a:latin typeface="Univers Next for HSBC Light" panose="020B0403030202020203" pitchFamily="34" charset="0"/>
            </a:rPr>
            <a:t>, and appropriate documentation. Developers should be able to demonstrate that such data and information are </a:t>
          </a:r>
          <a:r>
            <a:rPr lang="en-GB" sz="1200" b="1" u="none" kern="1200" dirty="0">
              <a:solidFill>
                <a:schemeClr val="tx1"/>
              </a:solidFill>
              <a:latin typeface="Univers Next for HSBC Light" panose="020B0403030202020203" pitchFamily="34" charset="0"/>
            </a:rPr>
            <a:t>suitable</a:t>
          </a:r>
          <a:r>
            <a:rPr lang="en-GB" sz="1200" u="none" kern="1200" dirty="0">
              <a:solidFill>
                <a:schemeClr val="tx1"/>
              </a:solidFill>
              <a:latin typeface="Univers Next for HSBC Light" panose="020B0403030202020203" pitchFamily="34" charset="0"/>
            </a:rPr>
            <a:t> for the model and that they are </a:t>
          </a:r>
          <a:r>
            <a:rPr lang="en-GB" sz="1200" b="1" u="none" kern="1200" dirty="0">
              <a:solidFill>
                <a:schemeClr val="tx1"/>
              </a:solidFill>
              <a:latin typeface="Univers Next for HSBC Light" panose="020B0403030202020203" pitchFamily="34" charset="0"/>
            </a:rPr>
            <a:t>consistent</a:t>
          </a:r>
          <a:r>
            <a:rPr lang="en-GB" sz="1200" u="none" kern="1200" dirty="0">
              <a:solidFill>
                <a:schemeClr val="tx1"/>
              </a:solidFill>
              <a:latin typeface="Univers Next for HSBC Light" panose="020B0403030202020203" pitchFamily="34" charset="0"/>
            </a:rPr>
            <a:t> </a:t>
          </a:r>
          <a:r>
            <a:rPr lang="en-GB" sz="1200" b="1" u="none" kern="1200" dirty="0">
              <a:solidFill>
                <a:schemeClr val="tx1"/>
              </a:solidFill>
              <a:latin typeface="Univers Next for HSBC Light" panose="020B0403030202020203" pitchFamily="34" charset="0"/>
            </a:rPr>
            <a:t>with the theory </a:t>
          </a:r>
          <a:r>
            <a:rPr lang="en-GB" sz="1200" u="none" kern="1200" dirty="0">
              <a:solidFill>
                <a:schemeClr val="tx1"/>
              </a:solidFill>
              <a:latin typeface="Univers Next for HSBC Light" panose="020B0403030202020203" pitchFamily="34" charset="0"/>
            </a:rPr>
            <a:t>behind the approach and with </a:t>
          </a:r>
          <a:r>
            <a:rPr lang="en-GB" sz="1200" b="1" u="none" kern="1200" dirty="0">
              <a:solidFill>
                <a:schemeClr val="tx1"/>
              </a:solidFill>
              <a:latin typeface="Univers Next for HSBC Light" panose="020B0403030202020203" pitchFamily="34" charset="0"/>
            </a:rPr>
            <a:t>the chosen methodology</a:t>
          </a:r>
          <a:r>
            <a:rPr lang="en-GB" sz="1200" u="none" kern="1200" dirty="0">
              <a:solidFill>
                <a:schemeClr val="tx1"/>
              </a:solidFill>
              <a:latin typeface="Univers Next for HSBC Light" panose="020B0403030202020203" pitchFamily="34" charset="0"/>
            </a:rPr>
            <a:t>. If data </a:t>
          </a:r>
          <a:r>
            <a:rPr lang="en-GB" sz="1200" b="1" u="none" kern="1200" dirty="0">
              <a:solidFill>
                <a:schemeClr val="tx1"/>
              </a:solidFill>
              <a:latin typeface="Univers Next for HSBC Light" panose="020B0403030202020203" pitchFamily="34" charset="0"/>
            </a:rPr>
            <a:t>proxies</a:t>
          </a:r>
          <a:r>
            <a:rPr lang="en-GB" sz="1200" u="none" kern="1200" dirty="0">
              <a:solidFill>
                <a:schemeClr val="tx1"/>
              </a:solidFill>
              <a:latin typeface="Univers Next for HSBC Light" panose="020B0403030202020203" pitchFamily="34" charset="0"/>
            </a:rPr>
            <a:t> are used, they should be carefully identified, justified, and documented. If data and information are not </a:t>
          </a:r>
          <a:r>
            <a:rPr lang="en-GB" sz="1200" b="1" u="none" kern="1200" dirty="0">
              <a:solidFill>
                <a:schemeClr val="tx1"/>
              </a:solidFill>
              <a:latin typeface="Univers Next for HSBC Light" panose="020B0403030202020203" pitchFamily="34" charset="0"/>
            </a:rPr>
            <a:t>representative of the bank's portfolio</a:t>
          </a:r>
          <a:r>
            <a:rPr lang="en-GB" sz="1200" u="none" kern="1200" dirty="0">
              <a:solidFill>
                <a:schemeClr val="tx1"/>
              </a:solidFill>
              <a:latin typeface="Univers Next for HSBC Light" panose="020B0403030202020203" pitchFamily="34" charset="0"/>
            </a:rPr>
            <a:t> or other characteristics, or if </a:t>
          </a:r>
          <a:r>
            <a:rPr lang="en-GB" sz="1200" b="1" u="none" kern="1200" dirty="0">
              <a:solidFill>
                <a:schemeClr val="tx1"/>
              </a:solidFill>
              <a:latin typeface="Univers Next for HSBC Light" panose="020B0403030202020203" pitchFamily="34" charset="0"/>
            </a:rPr>
            <a:t>assumptions are made to adjust the data </a:t>
          </a:r>
          <a:r>
            <a:rPr lang="en-GB" sz="1200" u="none" kern="1200" dirty="0">
              <a:solidFill>
                <a:schemeClr val="tx1"/>
              </a:solidFill>
              <a:latin typeface="Univers Next for HSBC Light" panose="020B0403030202020203" pitchFamily="34" charset="0"/>
            </a:rPr>
            <a:t>and information, these factors should be properly tracked and </a:t>
          </a:r>
          <a:r>
            <a:rPr lang="en-US" sz="1200" u="none" kern="1200" noProof="0" dirty="0">
              <a:solidFill>
                <a:schemeClr val="tx1"/>
              </a:solidFill>
              <a:latin typeface="Univers Next for HSBC Light" panose="020B0403030202020203" pitchFamily="34" charset="0"/>
            </a:rPr>
            <a:t>analyzed</a:t>
          </a:r>
          <a:r>
            <a:rPr lang="en-GB" sz="1200" u="none" kern="1200" dirty="0">
              <a:solidFill>
                <a:schemeClr val="tx1"/>
              </a:solidFill>
              <a:latin typeface="Univers Next for HSBC Light" panose="020B0403030202020203" pitchFamily="34" charset="0"/>
            </a:rPr>
            <a:t> so that users are aware of potential limitations. This is particularly important for external data and information (from a vendor or outside party), especially as they relate to new products, instruments, or activities.</a:t>
          </a:r>
          <a:r>
            <a:rPr lang="pl-PL" sz="1200" u="none" kern="1200" dirty="0">
              <a:solidFill>
                <a:schemeClr val="tx1"/>
              </a:solidFill>
              <a:latin typeface="Univers Next for HSBC Light" panose="020B0403030202020203" pitchFamily="34" charset="0"/>
            </a:rPr>
            <a:t>” (Sr11/7, p.6)</a:t>
          </a:r>
          <a:endParaRPr lang="en-US" sz="1200" u="none" kern="1200" dirty="0">
            <a:solidFill>
              <a:schemeClr val="tx1"/>
            </a:solidFill>
            <a:latin typeface="Univers Next for HSBC Light" panose="020B0403030202020203" pitchFamily="34" charset="0"/>
          </a:endParaRPr>
        </a:p>
        <a:p>
          <a:pPr marL="114300" lvl="1" indent="0" algn="l" defTabSz="533400">
            <a:lnSpc>
              <a:spcPct val="90000"/>
            </a:lnSpc>
            <a:spcBef>
              <a:spcPct val="0"/>
            </a:spcBef>
            <a:spcAft>
              <a:spcPct val="15000"/>
            </a:spcAft>
            <a:buFont typeface="Arial" panose="020B0604020202020204" pitchFamily="34" charset="0"/>
            <a:buNone/>
          </a:pPr>
          <a:endParaRPr lang="en-GB" sz="1200" b="1" u="none" kern="1200" dirty="0">
            <a:solidFill>
              <a:schemeClr val="tx1"/>
            </a:solidFill>
            <a:latin typeface="Univers Next for HSBC Light" panose="020B0403030202020203" pitchFamily="34" charset="0"/>
          </a:endParaRPr>
        </a:p>
        <a:p>
          <a:pPr marL="114300" lvl="1" indent="0" algn="l" defTabSz="533400">
            <a:lnSpc>
              <a:spcPct val="90000"/>
            </a:lnSpc>
            <a:spcBef>
              <a:spcPct val="0"/>
            </a:spcBef>
            <a:spcAft>
              <a:spcPct val="15000"/>
            </a:spcAft>
            <a:buFont typeface="Arial" panose="020B0604020202020204" pitchFamily="34" charset="0"/>
            <a:buNone/>
          </a:pPr>
          <a:r>
            <a:rPr lang="en-US" sz="1200" b="1" u="sng" kern="1200" dirty="0">
              <a:solidFill>
                <a:schemeClr val="tx1"/>
              </a:solidFill>
              <a:latin typeface="Univers Next for HSBC Light" panose="020B0403030202020203" pitchFamily="34" charset="0"/>
            </a:rPr>
            <a:t>Model testing</a:t>
          </a:r>
          <a:r>
            <a:rPr lang="en-US" sz="1200" b="1" u="none" kern="1200" dirty="0">
              <a:solidFill>
                <a:schemeClr val="tx1"/>
              </a:solidFill>
              <a:latin typeface="Univers Next for HSBC Light" panose="020B0403030202020203" pitchFamily="34" charset="0"/>
            </a:rPr>
            <a:t> </a:t>
          </a:r>
          <a:r>
            <a:rPr lang="pl-PL" sz="1200" b="1" u="none" kern="1200" dirty="0">
              <a:solidFill>
                <a:schemeClr val="tx1"/>
              </a:solidFill>
              <a:latin typeface="Univers Next for HSBC Light" panose="020B0403030202020203" pitchFamily="34" charset="0"/>
            </a:rPr>
            <a:t>„</a:t>
          </a:r>
          <a:r>
            <a:rPr lang="en-GB" sz="1200" u="none" kern="1200" dirty="0">
              <a:solidFill>
                <a:schemeClr val="tx1"/>
              </a:solidFill>
              <a:latin typeface="Univers Next for HSBC Light" panose="020B0403030202020203" pitchFamily="34" charset="0"/>
            </a:rPr>
            <a:t>An integral part of model development is testing, in which the various components of a model and its overall functioning are evaluated to determine whether the model is performing as intended. Model testing includes checking the </a:t>
          </a:r>
          <a:r>
            <a:rPr lang="en-GB" sz="1200" b="1" u="none" kern="1200" dirty="0">
              <a:solidFill>
                <a:schemeClr val="tx1"/>
              </a:solidFill>
              <a:latin typeface="Univers Next for HSBC Light" panose="020B0403030202020203" pitchFamily="34" charset="0"/>
            </a:rPr>
            <a:t>model's accuracy</a:t>
          </a:r>
          <a:r>
            <a:rPr lang="en-GB" sz="1200" u="none" kern="1200" dirty="0">
              <a:solidFill>
                <a:schemeClr val="tx1"/>
              </a:solidFill>
              <a:latin typeface="Univers Next for HSBC Light" panose="020B0403030202020203" pitchFamily="34" charset="0"/>
            </a:rPr>
            <a:t>, demonstrating that the model is </a:t>
          </a:r>
          <a:r>
            <a:rPr lang="en-GB" sz="1200" b="1" u="none" kern="1200" dirty="0">
              <a:solidFill>
                <a:schemeClr val="tx1"/>
              </a:solidFill>
              <a:latin typeface="Univers Next for HSBC Light" panose="020B0403030202020203" pitchFamily="34" charset="0"/>
            </a:rPr>
            <a:t>robust and stable</a:t>
          </a:r>
          <a:r>
            <a:rPr lang="en-GB" sz="1200" u="none" kern="1200" dirty="0">
              <a:solidFill>
                <a:schemeClr val="tx1"/>
              </a:solidFill>
              <a:latin typeface="Univers Next for HSBC Light" panose="020B0403030202020203" pitchFamily="34" charset="0"/>
            </a:rPr>
            <a:t>, </a:t>
          </a:r>
          <a:r>
            <a:rPr lang="en-GB" sz="1200" b="1" u="none" kern="1200" dirty="0">
              <a:solidFill>
                <a:schemeClr val="tx1"/>
              </a:solidFill>
              <a:latin typeface="Univers Next for HSBC Light" panose="020B0403030202020203" pitchFamily="34" charset="0"/>
            </a:rPr>
            <a:t>assessing potential limitations</a:t>
          </a:r>
          <a:r>
            <a:rPr lang="en-GB" sz="1200" u="none" kern="1200" dirty="0">
              <a:solidFill>
                <a:schemeClr val="tx1"/>
              </a:solidFill>
              <a:latin typeface="Univers Next for HSBC Light" panose="020B0403030202020203" pitchFamily="34" charset="0"/>
            </a:rPr>
            <a:t>, and </a:t>
          </a:r>
          <a:r>
            <a:rPr lang="en-GB" sz="1200" b="1" u="none" kern="1200" dirty="0">
              <a:solidFill>
                <a:schemeClr val="tx1"/>
              </a:solidFill>
              <a:latin typeface="Univers Next for HSBC Light" panose="020B0403030202020203" pitchFamily="34" charset="0"/>
            </a:rPr>
            <a:t>evaluating the model's behavior over a range of input values</a:t>
          </a:r>
          <a:r>
            <a:rPr lang="en-GB" sz="1200" u="none" kern="1200" dirty="0">
              <a:solidFill>
                <a:schemeClr val="tx1"/>
              </a:solidFill>
              <a:latin typeface="Univers Next for HSBC Light" panose="020B0403030202020203" pitchFamily="34" charset="0"/>
            </a:rPr>
            <a:t>. It should also assess the </a:t>
          </a:r>
          <a:r>
            <a:rPr lang="en-GB" sz="1200" b="1" u="none" kern="1200" dirty="0">
              <a:solidFill>
                <a:schemeClr val="tx1"/>
              </a:solidFill>
              <a:latin typeface="Univers Next for HSBC Light" panose="020B0403030202020203" pitchFamily="34" charset="0"/>
            </a:rPr>
            <a:t>impact of assumptions </a:t>
          </a:r>
          <a:r>
            <a:rPr lang="en-GB" sz="1200" u="none" kern="1200" dirty="0">
              <a:solidFill>
                <a:schemeClr val="tx1"/>
              </a:solidFill>
              <a:latin typeface="Univers Next for HSBC Light" panose="020B0403030202020203" pitchFamily="34" charset="0"/>
            </a:rPr>
            <a:t>and identify situations where the model performs poorly or becomes unreliable. Testing should be applied to actual circumstances under a variety of market conditions, </a:t>
          </a:r>
          <a:r>
            <a:rPr lang="en-GB" sz="1200" b="1" u="none" kern="1200" dirty="0">
              <a:solidFill>
                <a:schemeClr val="tx1"/>
              </a:solidFill>
              <a:latin typeface="Univers Next for HSBC Light" panose="020B0403030202020203" pitchFamily="34" charset="0"/>
            </a:rPr>
            <a:t>including scenarios that are outside the range of ordinary expectations</a:t>
          </a:r>
          <a:r>
            <a:rPr lang="en-GB" sz="1200" u="none" kern="1200" dirty="0">
              <a:solidFill>
                <a:schemeClr val="tx1"/>
              </a:solidFill>
              <a:latin typeface="Univers Next for HSBC Light" panose="020B0403030202020203" pitchFamily="34" charset="0"/>
            </a:rPr>
            <a:t>, and should encompass the </a:t>
          </a:r>
          <a:r>
            <a:rPr lang="en-GB" sz="1200" b="1" u="none" kern="1200" dirty="0">
              <a:solidFill>
                <a:schemeClr val="tx1"/>
              </a:solidFill>
              <a:latin typeface="Univers Next for HSBC Light" panose="020B0403030202020203" pitchFamily="34" charset="0"/>
            </a:rPr>
            <a:t>variety of products or applications </a:t>
          </a:r>
          <a:r>
            <a:rPr lang="en-GB" sz="1200" u="none" kern="1200" dirty="0">
              <a:solidFill>
                <a:schemeClr val="tx1"/>
              </a:solidFill>
              <a:latin typeface="Univers Next for HSBC Light" panose="020B0403030202020203" pitchFamily="34" charset="0"/>
            </a:rPr>
            <a:t>for which the model is intended. </a:t>
          </a:r>
          <a:r>
            <a:rPr lang="en-GB" sz="1200" b="1" u="none" kern="1200" dirty="0">
              <a:solidFill>
                <a:schemeClr val="tx1"/>
              </a:solidFill>
              <a:latin typeface="Univers Next for HSBC Light" panose="020B0403030202020203" pitchFamily="34" charset="0"/>
            </a:rPr>
            <a:t>Extreme values </a:t>
          </a:r>
          <a:r>
            <a:rPr lang="en-GB" sz="1200" u="none" kern="1200" dirty="0">
              <a:solidFill>
                <a:schemeClr val="tx1"/>
              </a:solidFill>
              <a:latin typeface="Univers Next for HSBC Light" panose="020B0403030202020203" pitchFamily="34" charset="0"/>
            </a:rPr>
            <a:t>for inputs should be evaluated to identify any boundaries of model effectiveness. The impact of model results on other models that rely on those results as inputs should also be evaluated. Included in testing activities should be the </a:t>
          </a:r>
          <a:r>
            <a:rPr lang="en-GB" sz="1200" b="1" u="none" kern="1200" dirty="0">
              <a:solidFill>
                <a:schemeClr val="tx1"/>
              </a:solidFill>
              <a:latin typeface="Univers Next for HSBC Light" panose="020B0403030202020203" pitchFamily="34" charset="0"/>
            </a:rPr>
            <a:t>purpose, design, and execution of test plans</a:t>
          </a:r>
          <a:r>
            <a:rPr lang="en-GB" sz="1200" u="none" kern="1200" dirty="0">
              <a:solidFill>
                <a:schemeClr val="tx1"/>
              </a:solidFill>
              <a:latin typeface="Univers Next for HSBC Light" panose="020B0403030202020203" pitchFamily="34" charset="0"/>
            </a:rPr>
            <a:t>, summary results with commentary and evaluation, and detailed analysis of informative samples. Testing activities should be appropriately </a:t>
          </a:r>
          <a:r>
            <a:rPr lang="en-GB" sz="1200" b="1" u="none" kern="1200" dirty="0">
              <a:solidFill>
                <a:schemeClr val="tx1"/>
              </a:solidFill>
              <a:latin typeface="Univers Next for HSBC Light" panose="020B0403030202020203" pitchFamily="34" charset="0"/>
            </a:rPr>
            <a:t>documented</a:t>
          </a:r>
          <a:r>
            <a:rPr lang="en-GB" sz="1200" u="none" kern="1200" dirty="0">
              <a:solidFill>
                <a:schemeClr val="tx1"/>
              </a:solidFill>
              <a:latin typeface="Univers Next for HSBC Light" panose="020B0403030202020203" pitchFamily="34" charset="0"/>
            </a:rPr>
            <a:t>.</a:t>
          </a:r>
          <a:r>
            <a:rPr lang="pl-PL" sz="1200" u="none" kern="1200" dirty="0">
              <a:solidFill>
                <a:schemeClr val="tx1"/>
              </a:solidFill>
              <a:latin typeface="Univers Next for HSBC Light" panose="020B0403030202020203" pitchFamily="34" charset="0"/>
            </a:rPr>
            <a:t>” (SR 11/7, p.6)</a:t>
          </a:r>
          <a:endParaRPr lang="en-US" sz="1200" u="none" kern="1200" dirty="0">
            <a:solidFill>
              <a:schemeClr val="tx1"/>
            </a:solidFill>
            <a:latin typeface="Univers Next for HSBC Light" panose="020B0403030202020203" pitchFamily="34" charset="0"/>
          </a:endParaRPr>
        </a:p>
        <a:p>
          <a:pPr marL="114300" lvl="1" indent="0" algn="l" defTabSz="533400">
            <a:lnSpc>
              <a:spcPct val="90000"/>
            </a:lnSpc>
            <a:spcBef>
              <a:spcPct val="0"/>
            </a:spcBef>
            <a:spcAft>
              <a:spcPct val="15000"/>
            </a:spcAft>
            <a:buFont typeface="Arial" panose="020B0604020202020204" pitchFamily="34" charset="0"/>
            <a:buNone/>
          </a:pPr>
          <a:endParaRPr lang="en-US" sz="1200" u="none" kern="1200" dirty="0">
            <a:solidFill>
              <a:schemeClr val="tx1"/>
            </a:solidFill>
            <a:latin typeface="Univers Next for HSBC Light" panose="020B0403030202020203" pitchFamily="34" charset="0"/>
          </a:endParaRPr>
        </a:p>
        <a:p>
          <a:pPr marL="114300" marR="0" lvl="1" indent="0" algn="l" defTabSz="533400" eaLnBrk="1" fontAlgn="auto" latinLnBrk="0" hangingPunct="1">
            <a:lnSpc>
              <a:spcPct val="90000"/>
            </a:lnSpc>
            <a:spcBef>
              <a:spcPct val="0"/>
            </a:spcBef>
            <a:spcAft>
              <a:spcPct val="15000"/>
            </a:spcAft>
            <a:buClrTx/>
            <a:buSzTx/>
            <a:buFont typeface="Arial" panose="020B0604020202020204" pitchFamily="34" charset="0"/>
            <a:buNone/>
            <a:tabLst/>
            <a:defRPr/>
          </a:pPr>
          <a:r>
            <a:rPr lang="en-GB" sz="1200" b="1" u="sng" kern="1200" dirty="0">
              <a:solidFill>
                <a:schemeClr val="tx1"/>
              </a:solidFill>
              <a:latin typeface="Univers Next for HSBC Light" panose="020B0403030202020203" pitchFamily="34" charset="0"/>
            </a:rPr>
            <a:t>Use of judgment</a:t>
          </a:r>
          <a:r>
            <a:rPr lang="en-GB" sz="1200" b="1" u="none" kern="1200" dirty="0">
              <a:solidFill>
                <a:schemeClr val="tx1"/>
              </a:solidFill>
              <a:latin typeface="Univers Next for HSBC Light" panose="020B0403030202020203" pitchFamily="34" charset="0"/>
            </a:rPr>
            <a:t> </a:t>
          </a:r>
          <a:r>
            <a:rPr lang="pl-PL" sz="1200" b="1" u="none" kern="1200" dirty="0">
              <a:solidFill>
                <a:schemeClr val="tx1"/>
              </a:solidFill>
              <a:latin typeface="Univers Next for HSBC Light" panose="020B0403030202020203" pitchFamily="34" charset="0"/>
            </a:rPr>
            <a:t>„</a:t>
          </a:r>
          <a:r>
            <a:rPr lang="en-GB" sz="1200" b="1" u="none" kern="1200" dirty="0">
              <a:solidFill>
                <a:schemeClr val="tx1"/>
              </a:solidFill>
              <a:latin typeface="Univers Next for HSBC Light" panose="020B0403030202020203" pitchFamily="34" charset="0"/>
            </a:rPr>
            <a:t>Qualitative information and judgment </a:t>
          </a:r>
          <a:r>
            <a:rPr lang="en-GB" sz="1200" b="0" u="none" kern="1200" dirty="0">
              <a:solidFill>
                <a:schemeClr val="tx1"/>
              </a:solidFill>
              <a:latin typeface="Univers Next for HSBC Light" panose="020B0403030202020203" pitchFamily="34" charset="0"/>
            </a:rPr>
            <a:t>used in model development should be </a:t>
          </a:r>
          <a:r>
            <a:rPr lang="en-GB" sz="1200" b="1" u="none" kern="1200" dirty="0">
              <a:solidFill>
                <a:schemeClr val="tx1"/>
              </a:solidFill>
              <a:latin typeface="Univers Next for HSBC Light" panose="020B0403030202020203" pitchFamily="34" charset="0"/>
            </a:rPr>
            <a:t>evaluated, including the logic, judgment</a:t>
          </a:r>
          <a:r>
            <a:rPr lang="en-GB" sz="1200" b="0" u="none" kern="1200" dirty="0">
              <a:solidFill>
                <a:schemeClr val="tx1"/>
              </a:solidFill>
              <a:latin typeface="Univers Next for HSBC Light" panose="020B0403030202020203" pitchFamily="34" charset="0"/>
            </a:rPr>
            <a:t>, and types of information used, to establish the conceptual soundness of the model and set appropriate conditions for its use. The validation process should ensure that qualitative, judgmental assessments are conducted in an </a:t>
          </a:r>
          <a:r>
            <a:rPr lang="en-GB" sz="1200" b="1" u="none" kern="1200" dirty="0">
              <a:solidFill>
                <a:schemeClr val="tx1"/>
              </a:solidFill>
              <a:latin typeface="Univers Next for HSBC Light" panose="020B0403030202020203" pitchFamily="34" charset="0"/>
            </a:rPr>
            <a:t>appropriate and systematic manner</a:t>
          </a:r>
          <a:r>
            <a:rPr lang="en-GB" sz="1200" b="0" u="none" kern="1200" dirty="0">
              <a:solidFill>
                <a:schemeClr val="tx1"/>
              </a:solidFill>
              <a:latin typeface="Univers Next for HSBC Light" panose="020B0403030202020203" pitchFamily="34" charset="0"/>
            </a:rPr>
            <a:t>, are </a:t>
          </a:r>
          <a:r>
            <a:rPr lang="en-GB" sz="1200" b="1" u="none" kern="1200" dirty="0">
              <a:solidFill>
                <a:schemeClr val="tx1"/>
              </a:solidFill>
              <a:latin typeface="Univers Next for HSBC Light" panose="020B0403030202020203" pitchFamily="34" charset="0"/>
            </a:rPr>
            <a:t>well supported, </a:t>
          </a:r>
          <a:r>
            <a:rPr lang="en-GB" sz="1200" b="0" u="none" kern="1200" dirty="0">
              <a:solidFill>
                <a:schemeClr val="tx1"/>
              </a:solidFill>
              <a:latin typeface="Univers Next for HSBC Light" panose="020B0403030202020203" pitchFamily="34" charset="0"/>
            </a:rPr>
            <a:t>and are </a:t>
          </a:r>
          <a:r>
            <a:rPr lang="en-GB" sz="1200" b="1" u="none" kern="1200" dirty="0">
              <a:solidFill>
                <a:schemeClr val="tx1"/>
              </a:solidFill>
              <a:latin typeface="Univers Next for HSBC Light" panose="020B0403030202020203" pitchFamily="34" charset="0"/>
            </a:rPr>
            <a:t>documented</a:t>
          </a:r>
          <a:r>
            <a:rPr lang="en-GB" sz="1200" b="0" u="none" kern="1200" dirty="0">
              <a:solidFill>
                <a:schemeClr val="tx1"/>
              </a:solidFill>
              <a:latin typeface="Univers Next for HSBC Light" panose="020B0403030202020203" pitchFamily="34" charset="0"/>
            </a:rPr>
            <a:t>.</a:t>
          </a:r>
          <a:r>
            <a:rPr lang="pl-PL" sz="1200" b="0" u="none" kern="1200" dirty="0">
              <a:solidFill>
                <a:schemeClr val="tx1"/>
              </a:solidFill>
              <a:latin typeface="Univers Next for HSBC Light" panose="020B0403030202020203" pitchFamily="34" charset="0"/>
            </a:rPr>
            <a:t>” (SR11/7, p.12)</a:t>
          </a:r>
          <a:endParaRPr lang="en-US" sz="1200" u="none" kern="1200" dirty="0">
            <a:solidFill>
              <a:schemeClr val="tx1"/>
            </a:solidFill>
            <a:latin typeface="Univers Next for HSBC Light" panose="020B0403030202020203" pitchFamily="34" charset="0"/>
          </a:endParaRPr>
        </a:p>
        <a:p>
          <a:pPr marL="114300" marR="0" lvl="1" indent="0" algn="l" defTabSz="533400" eaLnBrk="1" fontAlgn="auto" latinLnBrk="0" hangingPunct="1">
            <a:lnSpc>
              <a:spcPct val="90000"/>
            </a:lnSpc>
            <a:spcBef>
              <a:spcPct val="0"/>
            </a:spcBef>
            <a:spcAft>
              <a:spcPct val="15000"/>
            </a:spcAft>
            <a:buClrTx/>
            <a:buSzTx/>
            <a:buFont typeface="Arial" panose="020B0604020202020204" pitchFamily="34" charset="0"/>
            <a:buNone/>
            <a:tabLst/>
            <a:defRPr/>
          </a:pPr>
          <a:endParaRPr lang="en-US" sz="1200" u="none" kern="1200" dirty="0">
            <a:solidFill>
              <a:schemeClr val="tx1"/>
            </a:solidFill>
            <a:latin typeface="Univers Next for HSBC Light" panose="020B0403030202020203" pitchFamily="34" charset="0"/>
          </a:endParaRPr>
        </a:p>
        <a:p>
          <a:pPr marL="114300" marR="0" lvl="1" indent="0" algn="l" defTabSz="533400" eaLnBrk="1" fontAlgn="auto" latinLnBrk="0" hangingPunct="1">
            <a:lnSpc>
              <a:spcPct val="90000"/>
            </a:lnSpc>
            <a:spcBef>
              <a:spcPct val="0"/>
            </a:spcBef>
            <a:spcAft>
              <a:spcPct val="15000"/>
            </a:spcAft>
            <a:buClrTx/>
            <a:buSzTx/>
            <a:buFont typeface="Arial" panose="020B0604020202020204" pitchFamily="34" charset="0"/>
            <a:buNone/>
            <a:tabLst/>
            <a:defRPr/>
          </a:pPr>
          <a:r>
            <a:rPr lang="en-US" sz="1200" b="1" u="sng" kern="1200" dirty="0">
              <a:solidFill>
                <a:schemeClr val="tx1"/>
              </a:solidFill>
              <a:latin typeface="Univers Next for HSBC Light" panose="020B0403030202020203" pitchFamily="34" charset="0"/>
            </a:rPr>
            <a:t>Model validation</a:t>
          </a:r>
          <a:r>
            <a:rPr lang="en-US" sz="1200" b="1" u="none" kern="1200" dirty="0">
              <a:solidFill>
                <a:schemeClr val="tx1"/>
              </a:solidFill>
              <a:latin typeface="Univers Next for HSBC Light" panose="020B0403030202020203" pitchFamily="34" charset="0"/>
            </a:rPr>
            <a:t> </a:t>
          </a:r>
          <a:r>
            <a:rPr lang="pl-PL" sz="1200" b="1" u="none" kern="1200" dirty="0">
              <a:solidFill>
                <a:schemeClr val="tx1"/>
              </a:solidFill>
              <a:latin typeface="Univers Next for HSBC Light" panose="020B0403030202020203" pitchFamily="34" charset="0"/>
            </a:rPr>
            <a:t>„</a:t>
          </a:r>
          <a:r>
            <a:rPr lang="en-GB" sz="1200" b="1" u="none" kern="1200" dirty="0">
              <a:solidFill>
                <a:schemeClr val="tx1"/>
              </a:solidFill>
              <a:latin typeface="Univers Next for HSBC Light" panose="020B0403030202020203" pitchFamily="34" charset="0"/>
            </a:rPr>
            <a:t>All model components</a:t>
          </a:r>
          <a:r>
            <a:rPr lang="en-GB" sz="1200" u="none" kern="1200" dirty="0">
              <a:solidFill>
                <a:schemeClr val="tx1"/>
              </a:solidFill>
              <a:latin typeface="Univers Next for HSBC Light" panose="020B0403030202020203" pitchFamily="34" charset="0"/>
            </a:rPr>
            <a:t>, including </a:t>
          </a:r>
          <a:r>
            <a:rPr lang="en-GB" sz="1200" b="1" u="none" kern="1200" dirty="0">
              <a:solidFill>
                <a:schemeClr val="tx1"/>
              </a:solidFill>
              <a:latin typeface="Univers Next for HSBC Light" panose="020B0403030202020203" pitchFamily="34" charset="0"/>
            </a:rPr>
            <a:t>input</a:t>
          </a:r>
          <a:r>
            <a:rPr lang="en-GB" sz="1200" u="none" kern="1200" dirty="0">
              <a:solidFill>
                <a:schemeClr val="tx1"/>
              </a:solidFill>
              <a:latin typeface="Univers Next for HSBC Light" panose="020B0403030202020203" pitchFamily="34" charset="0"/>
            </a:rPr>
            <a:t>, </a:t>
          </a:r>
          <a:r>
            <a:rPr lang="en-GB" sz="1200" b="1" u="none" kern="1200" dirty="0">
              <a:solidFill>
                <a:schemeClr val="tx1"/>
              </a:solidFill>
              <a:latin typeface="Univers Next for HSBC Light" panose="020B0403030202020203" pitchFamily="34" charset="0"/>
            </a:rPr>
            <a:t>processing</a:t>
          </a:r>
          <a:r>
            <a:rPr lang="en-GB" sz="1200" u="none" kern="1200" dirty="0">
              <a:solidFill>
                <a:schemeClr val="tx1"/>
              </a:solidFill>
              <a:latin typeface="Univers Next for HSBC Light" panose="020B0403030202020203" pitchFamily="34" charset="0"/>
            </a:rPr>
            <a:t>, and </a:t>
          </a:r>
          <a:r>
            <a:rPr lang="en-GB" sz="1200" b="1" u="none" kern="1200" dirty="0">
              <a:solidFill>
                <a:schemeClr val="tx1"/>
              </a:solidFill>
              <a:latin typeface="Univers Next for HSBC Light" panose="020B0403030202020203" pitchFamily="34" charset="0"/>
            </a:rPr>
            <a:t>reporting</a:t>
          </a:r>
          <a:r>
            <a:rPr lang="en-GB" sz="1200" u="none" kern="1200" dirty="0">
              <a:solidFill>
                <a:schemeClr val="tx1"/>
              </a:solidFill>
              <a:latin typeface="Univers Next for HSBC Light" panose="020B0403030202020203" pitchFamily="34" charset="0"/>
            </a:rPr>
            <a:t>, </a:t>
          </a:r>
          <a:r>
            <a:rPr lang="en-GB" sz="1200" b="1" u="none" kern="1200" dirty="0">
              <a:solidFill>
                <a:schemeClr val="tx1"/>
              </a:solidFill>
              <a:latin typeface="Univers Next for HSBC Light" panose="020B0403030202020203" pitchFamily="34" charset="0"/>
            </a:rPr>
            <a:t>should be subject to validation</a:t>
          </a:r>
          <a:r>
            <a:rPr lang="en-GB" sz="1200" u="none" kern="1200" dirty="0">
              <a:solidFill>
                <a:schemeClr val="tx1"/>
              </a:solidFill>
              <a:latin typeface="Univers Next for HSBC Light" panose="020B0403030202020203" pitchFamily="34" charset="0"/>
            </a:rPr>
            <a:t>; this applies equally to models developed in-house and to those purchased from or developed by vendors or consultants. The rigor and sophistication of validation should be commensurate with the bank's overall use of models, the complexity and materiality of its models, and the size and complexity of the bank's operations.</a:t>
          </a:r>
          <a:r>
            <a:rPr lang="pl-PL" sz="1200" u="none" kern="1200" dirty="0">
              <a:solidFill>
                <a:schemeClr val="tx1"/>
              </a:solidFill>
              <a:latin typeface="Univers Next for HSBC Light" panose="020B0403030202020203" pitchFamily="34" charset="0"/>
            </a:rPr>
            <a:t>” (SR11/7 p.9)</a:t>
          </a:r>
          <a:endParaRPr lang="en-US" sz="1200" u="none" kern="1200" dirty="0">
            <a:solidFill>
              <a:schemeClr val="tx1"/>
            </a:solidFill>
            <a:latin typeface="Univers Next for HSBC Light" panose="020B0403030202020203" pitchFamily="34" charset="0"/>
          </a:endParaRPr>
        </a:p>
      </dsp:txBody>
      <dsp:txXfrm>
        <a:off x="0" y="505569"/>
        <a:ext cx="11818710" cy="5445038"/>
      </dsp:txXfrm>
    </dsp:sp>
    <dsp:sp modelId="{98609B59-76B8-40E6-8385-E38A028685F9}">
      <dsp:nvSpPr>
        <dsp:cNvPr id="0" name=""/>
        <dsp:cNvSpPr/>
      </dsp:nvSpPr>
      <dsp:spPr>
        <a:xfrm>
          <a:off x="494354" y="0"/>
          <a:ext cx="8265017" cy="569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703" tIns="0" rIns="312703" bIns="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Univers Next for HSBC Light" panose="020B0403030202020203" pitchFamily="34" charset="0"/>
            </a:rPr>
            <a:t>Extracts from SR11/7, requirements on model development and validation</a:t>
          </a:r>
        </a:p>
      </dsp:txBody>
      <dsp:txXfrm>
        <a:off x="522156" y="27802"/>
        <a:ext cx="8209413" cy="5139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A1A7F-6B8C-473A-A54C-2A59A411B2DB}">
      <dsp:nvSpPr>
        <dsp:cNvPr id="0" name=""/>
        <dsp:cNvSpPr/>
      </dsp:nvSpPr>
      <dsp:spPr>
        <a:xfrm>
          <a:off x="0" y="0"/>
          <a:ext cx="12087225" cy="422705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8103" tIns="1041400" rIns="938103" bIns="85344" numCol="1" spcCol="1270" anchor="t" anchorCtr="0">
          <a:noAutofit/>
        </a:bodyPr>
        <a:lstStyle/>
        <a:p>
          <a:pPr marL="268288" lvl="1" indent="-268288" algn="l" defTabSz="533400">
            <a:lnSpc>
              <a:spcPct val="90000"/>
            </a:lnSpc>
            <a:spcBef>
              <a:spcPts val="300"/>
            </a:spcBef>
            <a:spcAft>
              <a:spcPct val="15000"/>
            </a:spcAft>
            <a:buFont typeface="Wingdings" panose="05000000000000000000" pitchFamily="2" charset="2"/>
            <a:buChar char="Ø"/>
          </a:pPr>
          <a:r>
            <a:rPr lang="en-GB" sz="1200" b="1" i="0" kern="1200" dirty="0"/>
            <a:t>Credit risk</a:t>
          </a:r>
          <a:r>
            <a:rPr lang="en-GB" sz="1200" b="0" i="0" kern="1200" dirty="0"/>
            <a:t>: borrowers/counterparties fail to meet obligations (incl. concentration risk).</a:t>
          </a:r>
          <a:endParaRPr lang="en-US" sz="1200" kern="1200" dirty="0"/>
        </a:p>
        <a:p>
          <a:pPr marL="268288" lvl="1" indent="-268288" algn="l" defTabSz="533400">
            <a:lnSpc>
              <a:spcPct val="90000"/>
            </a:lnSpc>
            <a:spcBef>
              <a:spcPts val="300"/>
            </a:spcBef>
            <a:spcAft>
              <a:spcPct val="15000"/>
            </a:spcAft>
            <a:buFont typeface="Wingdings" panose="05000000000000000000" pitchFamily="2" charset="2"/>
            <a:buChar char="Ø"/>
          </a:pPr>
          <a:r>
            <a:rPr lang="en-GB" sz="1200" b="1" i="0" kern="1200" dirty="0"/>
            <a:t>Market risk</a:t>
          </a:r>
          <a:r>
            <a:rPr lang="en-GB" sz="1200" b="0" i="0" kern="1200" dirty="0"/>
            <a:t>: losses from movements in rates, FX, equities, commodities, credit spreads.</a:t>
          </a:r>
        </a:p>
        <a:p>
          <a:pPr marL="268288" lvl="1" indent="-268288" algn="l" defTabSz="533400">
            <a:lnSpc>
              <a:spcPct val="90000"/>
            </a:lnSpc>
            <a:spcBef>
              <a:spcPts val="300"/>
            </a:spcBef>
            <a:spcAft>
              <a:spcPct val="15000"/>
            </a:spcAft>
            <a:buFont typeface="Wingdings" panose="05000000000000000000" pitchFamily="2" charset="2"/>
            <a:buChar char="Ø"/>
          </a:pPr>
          <a:r>
            <a:rPr lang="en-GB" sz="1200" b="1" i="0" kern="1200" dirty="0"/>
            <a:t>Interest Rate Risk</a:t>
          </a:r>
          <a:r>
            <a:rPr lang="en-GB" sz="1200" b="0" i="0" kern="1200" dirty="0"/>
            <a:t>: risk to earnings and economic value from changes in interest rates affecting non-traded positions</a:t>
          </a:r>
        </a:p>
        <a:p>
          <a:pPr marL="268288" lvl="1" indent="-268288" algn="l" defTabSz="533400">
            <a:lnSpc>
              <a:spcPct val="90000"/>
            </a:lnSpc>
            <a:spcBef>
              <a:spcPts val="300"/>
            </a:spcBef>
            <a:spcAft>
              <a:spcPct val="15000"/>
            </a:spcAft>
            <a:buFont typeface="Wingdings" panose="05000000000000000000" pitchFamily="2" charset="2"/>
            <a:buChar char="Ø"/>
          </a:pPr>
          <a:r>
            <a:rPr lang="en-GB" sz="1200" b="1" i="0" kern="1200" dirty="0"/>
            <a:t>Model risk</a:t>
          </a:r>
          <a:r>
            <a:rPr lang="en-GB" sz="1200" b="0" i="0" kern="1200" dirty="0"/>
            <a:t>: adverse impact from decisions based on incorrect or misused models.</a:t>
          </a:r>
        </a:p>
        <a:p>
          <a:pPr marL="268288" lvl="1" indent="-268288" algn="l" defTabSz="533400">
            <a:lnSpc>
              <a:spcPct val="90000"/>
            </a:lnSpc>
            <a:spcBef>
              <a:spcPts val="300"/>
            </a:spcBef>
            <a:spcAft>
              <a:spcPct val="15000"/>
            </a:spcAft>
            <a:buFont typeface="Wingdings" panose="05000000000000000000" pitchFamily="2" charset="2"/>
            <a:buChar char="Ø"/>
          </a:pPr>
          <a:r>
            <a:rPr lang="en-GB" sz="1200" b="1" i="0" kern="1200" dirty="0"/>
            <a:t>Regulatory/compliance risk</a:t>
          </a:r>
          <a:r>
            <a:rPr lang="en-GB" sz="1200" b="0" i="0" kern="1200" dirty="0"/>
            <a:t>: breaches of laws, rules, or supervisory expectations.</a:t>
          </a:r>
        </a:p>
        <a:p>
          <a:pPr marL="268288" lvl="1" indent="-268288" algn="l" defTabSz="533400">
            <a:lnSpc>
              <a:spcPct val="90000"/>
            </a:lnSpc>
            <a:spcBef>
              <a:spcPts val="300"/>
            </a:spcBef>
            <a:spcAft>
              <a:spcPct val="15000"/>
            </a:spcAft>
            <a:buFont typeface="Wingdings" panose="05000000000000000000" pitchFamily="2" charset="2"/>
            <a:buChar char="Ø"/>
          </a:pPr>
          <a:r>
            <a:rPr lang="en-GB" sz="1200" b="1" i="0" kern="1200" dirty="0"/>
            <a:t>Strategic/business risk</a:t>
          </a:r>
          <a:r>
            <a:rPr lang="en-GB" sz="1200" b="0" i="0" kern="1200" dirty="0"/>
            <a:t>: poor business decisions, competitive pressures, execution risk.</a:t>
          </a:r>
        </a:p>
        <a:p>
          <a:pPr marL="268288" lvl="1" indent="-268288" algn="l" defTabSz="533400">
            <a:lnSpc>
              <a:spcPct val="90000"/>
            </a:lnSpc>
            <a:spcBef>
              <a:spcPts val="300"/>
            </a:spcBef>
            <a:spcAft>
              <a:spcPct val="15000"/>
            </a:spcAft>
            <a:buFont typeface="Wingdings" panose="05000000000000000000" pitchFamily="2" charset="2"/>
            <a:buChar char="Ø"/>
          </a:pPr>
          <a:r>
            <a:rPr lang="en-GB" sz="1200" b="1" i="0" kern="1200" dirty="0"/>
            <a:t>Liquidity risk</a:t>
          </a:r>
          <a:r>
            <a:rPr lang="en-GB" sz="1200" b="0" i="0" kern="1200" dirty="0"/>
            <a:t>: inability to meet cash-flow obligations (funding and market liquidity).</a:t>
          </a:r>
        </a:p>
        <a:p>
          <a:pPr marL="268288" lvl="1" indent="-268288" algn="l" defTabSz="533400">
            <a:lnSpc>
              <a:spcPct val="90000"/>
            </a:lnSpc>
            <a:spcBef>
              <a:spcPts val="300"/>
            </a:spcBef>
            <a:spcAft>
              <a:spcPct val="15000"/>
            </a:spcAft>
            <a:buFont typeface="Wingdings" panose="05000000000000000000" pitchFamily="2" charset="2"/>
            <a:buChar char="Ø"/>
          </a:pPr>
          <a:r>
            <a:rPr lang="en-GB" sz="1200" b="1" i="0" kern="1200" dirty="0"/>
            <a:t>Operational risk</a:t>
          </a:r>
          <a:r>
            <a:rPr lang="en-GB" sz="1200" b="0" i="0" kern="1200" dirty="0"/>
            <a:t>: failures of processes, people, systems, or external events (incl. fraud, cyber, third-party).</a:t>
          </a:r>
        </a:p>
        <a:p>
          <a:pPr marL="268288" lvl="1" indent="-268288" algn="l" defTabSz="533400">
            <a:lnSpc>
              <a:spcPct val="90000"/>
            </a:lnSpc>
            <a:spcBef>
              <a:spcPts val="300"/>
            </a:spcBef>
            <a:spcAft>
              <a:spcPct val="15000"/>
            </a:spcAft>
            <a:buFont typeface="Wingdings" panose="05000000000000000000" pitchFamily="2" charset="2"/>
            <a:buChar char="Ø"/>
          </a:pPr>
          <a:r>
            <a:rPr lang="en-GB" sz="1200" b="1" i="0" kern="1200" dirty="0"/>
            <a:t>Conduct risk</a:t>
          </a:r>
          <a:r>
            <a:rPr lang="en-GB" sz="1200" b="0" i="0" kern="1200" dirty="0"/>
            <a:t>: unfair customer outcomes, mis-selling, market conduct issues.</a:t>
          </a:r>
        </a:p>
        <a:p>
          <a:pPr marL="268288" lvl="1" indent="-268288" algn="l" defTabSz="533400">
            <a:lnSpc>
              <a:spcPct val="90000"/>
            </a:lnSpc>
            <a:spcBef>
              <a:spcPts val="300"/>
            </a:spcBef>
            <a:spcAft>
              <a:spcPct val="15000"/>
            </a:spcAft>
            <a:buFont typeface="Wingdings" panose="05000000000000000000" pitchFamily="2" charset="2"/>
            <a:buChar char="Ø"/>
          </a:pPr>
          <a:r>
            <a:rPr lang="en-GB" sz="1200" b="1" i="0" kern="1200" dirty="0"/>
            <a:t>Financial crime risk</a:t>
          </a:r>
          <a:r>
            <a:rPr lang="en-GB" sz="1200" b="0" i="0" kern="1200" dirty="0"/>
            <a:t>: money laundering, sanctions breaches, bribery/corruption, fraud typologies.</a:t>
          </a:r>
        </a:p>
        <a:p>
          <a:pPr marL="268288" lvl="1" indent="-268288" algn="l" defTabSz="533400">
            <a:lnSpc>
              <a:spcPct val="90000"/>
            </a:lnSpc>
            <a:spcBef>
              <a:spcPts val="300"/>
            </a:spcBef>
            <a:spcAft>
              <a:spcPct val="15000"/>
            </a:spcAft>
            <a:buFont typeface="Wingdings" panose="05000000000000000000" pitchFamily="2" charset="2"/>
            <a:buChar char="Ø"/>
          </a:pPr>
          <a:r>
            <a:rPr lang="en-GB" sz="1200" b="1" i="0" kern="1200" dirty="0"/>
            <a:t>Reputational risk</a:t>
          </a:r>
          <a:r>
            <a:rPr lang="en-GB" sz="1200" b="0" i="0" kern="1200" dirty="0"/>
            <a:t>: damage to trust/brand (often a consequence of other risks).</a:t>
          </a:r>
        </a:p>
        <a:p>
          <a:pPr marL="268288" lvl="1" indent="-268288" algn="l" defTabSz="533400">
            <a:lnSpc>
              <a:spcPct val="90000"/>
            </a:lnSpc>
            <a:spcBef>
              <a:spcPts val="300"/>
            </a:spcBef>
            <a:spcAft>
              <a:spcPct val="15000"/>
            </a:spcAft>
            <a:buFont typeface="Wingdings" panose="05000000000000000000" pitchFamily="2" charset="2"/>
            <a:buChar char="Ø"/>
          </a:pPr>
          <a:r>
            <a:rPr lang="en-GB" sz="1200" b="1" i="0" kern="1200" dirty="0"/>
            <a:t>Climate/environmental risk</a:t>
          </a:r>
          <a:r>
            <a:rPr lang="en-GB" sz="1200" b="0" i="0" kern="1200" dirty="0"/>
            <a:t>: physical and transition impacts (often manifests through credit/market/op</a:t>
          </a:r>
          <a:r>
            <a:rPr lang="pl-PL" sz="1200" b="0" i="0" kern="1200" dirty="0"/>
            <a:t>erational</a:t>
          </a:r>
          <a:r>
            <a:rPr lang="en-GB" sz="1200" b="0" i="0" kern="1200" dirty="0"/>
            <a:t> risk).</a:t>
          </a:r>
        </a:p>
        <a:p>
          <a:pPr marL="114300" lvl="1" indent="0" algn="l" defTabSz="533400">
            <a:lnSpc>
              <a:spcPct val="90000"/>
            </a:lnSpc>
            <a:spcBef>
              <a:spcPct val="0"/>
            </a:spcBef>
            <a:spcAft>
              <a:spcPct val="15000"/>
            </a:spcAft>
            <a:buChar char="•"/>
          </a:pPr>
          <a:endParaRPr lang="en-US" sz="1200" kern="1200" dirty="0"/>
        </a:p>
      </dsp:txBody>
      <dsp:txXfrm>
        <a:off x="0" y="0"/>
        <a:ext cx="12087225" cy="4227053"/>
      </dsp:txXfrm>
    </dsp:sp>
    <dsp:sp modelId="{3784F916-ED0A-42CF-9780-70DE54D2757D}">
      <dsp:nvSpPr>
        <dsp:cNvPr id="0" name=""/>
        <dsp:cNvSpPr/>
      </dsp:nvSpPr>
      <dsp:spPr>
        <a:xfrm>
          <a:off x="155768" y="377429"/>
          <a:ext cx="8461057" cy="4805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808" tIns="0" rIns="319808"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Univers Next for HSBC Light" panose="020B0403030202020203" pitchFamily="34" charset="0"/>
            </a:rPr>
            <a:t>Categories of Risk </a:t>
          </a:r>
        </a:p>
      </dsp:txBody>
      <dsp:txXfrm>
        <a:off x="179228" y="400889"/>
        <a:ext cx="8414137" cy="4336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A1A7F-6B8C-473A-A54C-2A59A411B2DB}">
      <dsp:nvSpPr>
        <dsp:cNvPr id="0" name=""/>
        <dsp:cNvSpPr/>
      </dsp:nvSpPr>
      <dsp:spPr>
        <a:xfrm>
          <a:off x="0" y="0"/>
          <a:ext cx="12140753" cy="672948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2257" tIns="812292" rIns="942257" bIns="85344" numCol="1" spcCol="1270" anchor="t" anchorCtr="0">
          <a:noAutofit/>
        </a:bodyPr>
        <a:lstStyle/>
        <a:p>
          <a:pPr marL="0" lvl="1" indent="0" algn="l" defTabSz="533400">
            <a:lnSpc>
              <a:spcPct val="90000"/>
            </a:lnSpc>
            <a:spcBef>
              <a:spcPct val="0"/>
            </a:spcBef>
            <a:spcAft>
              <a:spcPct val="15000"/>
            </a:spcAft>
            <a:buNone/>
          </a:pPr>
          <a:r>
            <a:rPr lang="en-GB" sz="1200" b="1" kern="1200" dirty="0"/>
            <a:t>Risk Management: </a:t>
          </a:r>
          <a:r>
            <a:rPr lang="en-GB" sz="1200" kern="1200" dirty="0"/>
            <a:t>The </a:t>
          </a:r>
          <a:r>
            <a:rPr lang="en-GB" sz="1200" b="1" kern="1200" dirty="0"/>
            <a:t>three lines of defence </a:t>
          </a:r>
          <a:r>
            <a:rPr lang="en-GB" sz="1200" kern="1200" dirty="0"/>
            <a:t>in model risk management (MRM) is a governance concept that clarifies who owns models, who oversees risk, and who provides independent assurance—so model decisions are challenged appropriately, and issues are fixed before they become losses or regulatory findings.</a:t>
          </a:r>
          <a:endParaRPr lang="en-US" sz="1200" kern="1200" dirty="0"/>
        </a:p>
        <a:p>
          <a:pPr marL="0" lvl="1" indent="0" algn="l" defTabSz="533400">
            <a:lnSpc>
              <a:spcPct val="90000"/>
            </a:lnSpc>
            <a:spcBef>
              <a:spcPct val="0"/>
            </a:spcBef>
            <a:spcAft>
              <a:spcPct val="15000"/>
            </a:spcAft>
            <a:buChar char="•"/>
          </a:pPr>
          <a:endParaRPr lang="en-GB" sz="1200" kern="1200" dirty="0"/>
        </a:p>
        <a:p>
          <a:pPr marL="0" lvl="1" indent="0" algn="l" defTabSz="533400">
            <a:lnSpc>
              <a:spcPct val="90000"/>
            </a:lnSpc>
            <a:spcBef>
              <a:spcPct val="0"/>
            </a:spcBef>
            <a:spcAft>
              <a:spcPct val="15000"/>
            </a:spcAft>
            <a:buNone/>
          </a:pPr>
          <a:r>
            <a:rPr lang="pl-PL" sz="1200" b="1" i="0" u="none" kern="1200" dirty="0"/>
            <a:t>First</a:t>
          </a:r>
          <a:r>
            <a:rPr lang="en-GB" sz="1200" b="1" i="0" u="none" kern="1200" dirty="0"/>
            <a:t> line: Model owners and users (Business / Model Development)</a:t>
          </a:r>
          <a:endParaRPr lang="en-GB" sz="1200" b="1" u="none" kern="1200" dirty="0"/>
        </a:p>
        <a:p>
          <a:pPr marL="0" lvl="1" indent="0" algn="l" defTabSz="533400">
            <a:lnSpc>
              <a:spcPct val="90000"/>
            </a:lnSpc>
            <a:spcBef>
              <a:spcPct val="0"/>
            </a:spcBef>
            <a:spcAft>
              <a:spcPct val="15000"/>
            </a:spcAft>
            <a:buNone/>
          </a:pPr>
          <a:r>
            <a:rPr lang="en-GB" sz="1200" b="1" i="0" kern="1200" dirty="0"/>
            <a:t>Role:</a:t>
          </a:r>
          <a:r>
            <a:rPr lang="en-GB" sz="1200" b="0" i="0" kern="1200" dirty="0"/>
            <a:t> </a:t>
          </a:r>
          <a:r>
            <a:rPr lang="en-GB" sz="1200" b="0" i="1" kern="1200" dirty="0"/>
            <a:t>Own and manage the model risk day to day.</a:t>
          </a:r>
          <a:br>
            <a:rPr lang="en-GB" sz="1200" b="0" i="0" kern="1200" dirty="0"/>
          </a:br>
          <a:r>
            <a:rPr lang="pl-PL" sz="1200" b="0" i="0" kern="1200" dirty="0"/>
            <a:t>Typical </a:t>
          </a:r>
          <a:r>
            <a:rPr lang="en-GB" sz="1200" b="0" i="0" kern="1200" dirty="0"/>
            <a:t>responsibilities:</a:t>
          </a:r>
        </a:p>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t>Develop or procure models; define intended use and limitations</a:t>
          </a:r>
        </a:p>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t>Maintain documentation, data lineage, and change control</a:t>
          </a:r>
        </a:p>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t>Run performance monitoring, outcomes analysis, and remediation</a:t>
          </a:r>
        </a:p>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t>Ensure controls around implementation and use (e.g., overrides, expert judgement)</a:t>
          </a:r>
        </a:p>
        <a:p>
          <a:pPr marL="0" lvl="1" indent="0" algn="l" defTabSz="533400">
            <a:lnSpc>
              <a:spcPct val="90000"/>
            </a:lnSpc>
            <a:spcBef>
              <a:spcPct val="0"/>
            </a:spcBef>
            <a:spcAft>
              <a:spcPct val="15000"/>
            </a:spcAft>
            <a:buFont typeface="Arial" panose="020B0604020202020204" pitchFamily="34" charset="0"/>
            <a:buNone/>
          </a:pPr>
          <a:endParaRPr lang="en-GB" sz="1200" b="0" i="0" kern="1200" dirty="0"/>
        </a:p>
        <a:p>
          <a:pPr marL="0" lvl="1" indent="0" algn="l" defTabSz="533400">
            <a:lnSpc>
              <a:spcPct val="90000"/>
            </a:lnSpc>
            <a:spcBef>
              <a:spcPct val="0"/>
            </a:spcBef>
            <a:spcAft>
              <a:spcPct val="15000"/>
            </a:spcAft>
            <a:buNone/>
          </a:pPr>
          <a:r>
            <a:rPr lang="pl-PL" sz="1200" b="1" i="0" u="none" kern="1200" dirty="0"/>
            <a:t>Second</a:t>
          </a:r>
          <a:r>
            <a:rPr lang="en-GB" sz="1200" b="1" i="0" u="none" kern="1200" dirty="0"/>
            <a:t> line: Independent Model Review (Model Risk Management / Validation Function)</a:t>
          </a:r>
        </a:p>
        <a:p>
          <a:pPr marL="0" lvl="1" indent="0" algn="l" defTabSz="533400">
            <a:lnSpc>
              <a:spcPct val="90000"/>
            </a:lnSpc>
            <a:spcBef>
              <a:spcPct val="0"/>
            </a:spcBef>
            <a:spcAft>
              <a:spcPct val="15000"/>
            </a:spcAft>
            <a:buNone/>
          </a:pPr>
          <a:r>
            <a:rPr lang="en-GB" sz="1200" b="1" i="0" kern="1200" dirty="0"/>
            <a:t>Role:</a:t>
          </a:r>
          <a:r>
            <a:rPr lang="en-GB" sz="1200" b="0" i="0" kern="1200" dirty="0"/>
            <a:t> </a:t>
          </a:r>
          <a:r>
            <a:rPr lang="en-GB" sz="1200" b="0" i="1" kern="1200" dirty="0"/>
            <a:t>Challenge the </a:t>
          </a:r>
          <a:r>
            <a:rPr lang="pl-PL" sz="1200" b="0" i="1" kern="1200" dirty="0"/>
            <a:t>first </a:t>
          </a:r>
          <a:r>
            <a:rPr lang="en-GB" sz="1200" b="0" i="1" kern="1200" dirty="0"/>
            <a:t>line.</a:t>
          </a:r>
          <a:br>
            <a:rPr lang="en-GB" sz="1200" b="0" i="0" kern="1200" dirty="0"/>
          </a:br>
          <a:r>
            <a:rPr lang="en-GB" sz="1200" b="0" i="0" kern="1200" dirty="0"/>
            <a:t>Typical responsibilities:</a:t>
          </a:r>
        </a:p>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solidFill>
                <a:srgbClr val="333333">
                  <a:hueOff val="0"/>
                  <a:satOff val="0"/>
                  <a:lumOff val="0"/>
                  <a:alphaOff val="0"/>
                </a:srgbClr>
              </a:solidFill>
              <a:latin typeface="Univers Next for HSBC Light"/>
              <a:ea typeface="+mn-ea"/>
              <a:cs typeface="+mn-cs"/>
            </a:rPr>
            <a:t>Define MRM policy/standards (e.g., tiering, validation frequency, monitoring expectations)</a:t>
          </a:r>
        </a:p>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solidFill>
                <a:srgbClr val="333333">
                  <a:hueOff val="0"/>
                  <a:satOff val="0"/>
                  <a:lumOff val="0"/>
                  <a:alphaOff val="0"/>
                </a:srgbClr>
              </a:solidFill>
              <a:latin typeface="Univers Next for HSBC Light"/>
              <a:ea typeface="+mn-ea"/>
              <a:cs typeface="+mn-cs"/>
            </a:rPr>
            <a:t>Provide effective challenge on methodology, assumptions, and limitations</a:t>
          </a:r>
        </a:p>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solidFill>
                <a:srgbClr val="333333">
                  <a:hueOff val="0"/>
                  <a:satOff val="0"/>
                  <a:lumOff val="0"/>
                  <a:alphaOff val="0"/>
                </a:srgbClr>
              </a:solidFill>
              <a:latin typeface="Univers Next for HSBC Light"/>
              <a:ea typeface="+mn-ea"/>
              <a:cs typeface="+mn-cs"/>
            </a:rPr>
            <a:t>Review/approve risk ratings, material changes</a:t>
          </a:r>
        </a:p>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solidFill>
                <a:srgbClr val="333333">
                  <a:hueOff val="0"/>
                  <a:satOff val="0"/>
                  <a:lumOff val="0"/>
                  <a:alphaOff val="0"/>
                </a:srgbClr>
              </a:solidFill>
              <a:latin typeface="Univers Next for HSBC Light"/>
              <a:ea typeface="+mn-ea"/>
              <a:cs typeface="+mn-cs"/>
            </a:rPr>
            <a:t>Track issues, enforce remediation timelines, and report to governance forums</a:t>
          </a:r>
        </a:p>
        <a:p>
          <a:pPr marL="0" lvl="1" indent="0" algn="l" defTabSz="533400">
            <a:lnSpc>
              <a:spcPct val="90000"/>
            </a:lnSpc>
            <a:spcBef>
              <a:spcPct val="0"/>
            </a:spcBef>
            <a:spcAft>
              <a:spcPct val="15000"/>
            </a:spcAft>
            <a:buFont typeface="Arial" panose="020B0604020202020204" pitchFamily="34" charset="0"/>
            <a:buNone/>
          </a:pPr>
          <a:endParaRPr lang="en-GB" sz="1200" b="0" i="0" kern="1200" dirty="0"/>
        </a:p>
        <a:p>
          <a:pPr marL="0" lvl="1" indent="0" algn="l" defTabSz="533400">
            <a:lnSpc>
              <a:spcPct val="90000"/>
            </a:lnSpc>
            <a:spcBef>
              <a:spcPct val="0"/>
            </a:spcBef>
            <a:spcAft>
              <a:spcPct val="15000"/>
            </a:spcAft>
            <a:buNone/>
          </a:pPr>
          <a:r>
            <a:rPr lang="pl-PL" sz="1200" b="1" i="0" u="none" kern="1200" dirty="0"/>
            <a:t>Third</a:t>
          </a:r>
          <a:r>
            <a:rPr lang="en-GB" sz="1200" b="1" i="0" u="none" kern="1200" dirty="0"/>
            <a:t> line: Independent assurance (Internal Audit)</a:t>
          </a:r>
        </a:p>
        <a:p>
          <a:pPr marL="0" lvl="1" indent="0" algn="l" defTabSz="533400">
            <a:lnSpc>
              <a:spcPct val="90000"/>
            </a:lnSpc>
            <a:spcBef>
              <a:spcPct val="0"/>
            </a:spcBef>
            <a:spcAft>
              <a:spcPct val="15000"/>
            </a:spcAft>
            <a:buNone/>
          </a:pPr>
          <a:r>
            <a:rPr lang="en-GB" sz="1200" b="1" i="0" kern="1200" dirty="0"/>
            <a:t>Role:</a:t>
          </a:r>
          <a:r>
            <a:rPr lang="en-GB" sz="1200" b="0" i="0" kern="1200" dirty="0"/>
            <a:t> </a:t>
          </a:r>
          <a:r>
            <a:rPr lang="en-GB" sz="1200" b="0" i="1" kern="1200" dirty="0"/>
            <a:t>Provide assurance that the overall framework works.</a:t>
          </a:r>
          <a:br>
            <a:rPr lang="en-GB" sz="1200" b="0" i="0" kern="1200" dirty="0"/>
          </a:br>
          <a:r>
            <a:rPr lang="en-GB" sz="1200" b="0" i="0" kern="1200" dirty="0"/>
            <a:t>Typical responsibilities:</a:t>
          </a:r>
        </a:p>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solidFill>
                <a:srgbClr val="333333">
                  <a:hueOff val="0"/>
                  <a:satOff val="0"/>
                  <a:lumOff val="0"/>
                  <a:alphaOff val="0"/>
                </a:srgbClr>
              </a:solidFill>
              <a:latin typeface="Univers Next for HSBC Light"/>
              <a:ea typeface="+mn-ea"/>
              <a:cs typeface="+mn-cs"/>
            </a:rPr>
            <a:t>Audit the MRM framework design and operating effectiveness</a:t>
          </a:r>
        </a:p>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solidFill>
                <a:srgbClr val="333333">
                  <a:hueOff val="0"/>
                  <a:satOff val="0"/>
                  <a:lumOff val="0"/>
                  <a:alphaOff val="0"/>
                </a:srgbClr>
              </a:solidFill>
              <a:latin typeface="Univers Next for HSBC Light"/>
              <a:ea typeface="+mn-ea"/>
              <a:cs typeface="+mn-cs"/>
            </a:rPr>
            <a:t>Test whether 1st/2nd line controls are working (inventory completeness, validation quality, monitoring, governance)</a:t>
          </a:r>
        </a:p>
        <a:p>
          <a:pPr marL="442913" lvl="1" indent="-266700" algn="l" defTabSz="533400">
            <a:lnSpc>
              <a:spcPct val="90000"/>
            </a:lnSpc>
            <a:spcBef>
              <a:spcPts val="300"/>
            </a:spcBef>
            <a:spcAft>
              <a:spcPct val="15000"/>
            </a:spcAft>
            <a:buFont typeface="Wingdings" panose="05000000000000000000" pitchFamily="2" charset="2"/>
            <a:buChar char="Ø"/>
          </a:pPr>
          <a:r>
            <a:rPr lang="en-GB" sz="1200" b="0" i="0" kern="1200" dirty="0">
              <a:solidFill>
                <a:srgbClr val="333333">
                  <a:hueOff val="0"/>
                  <a:satOff val="0"/>
                  <a:lumOff val="0"/>
                  <a:alphaOff val="0"/>
                </a:srgbClr>
              </a:solidFill>
              <a:latin typeface="Univers Next for HSBC Light"/>
              <a:ea typeface="+mn-ea"/>
              <a:cs typeface="+mn-cs"/>
            </a:rPr>
            <a:t>Escalate systemic weaknesses to senior management/Board committees</a:t>
          </a:r>
          <a:br>
            <a:rPr lang="en-GB" sz="1200" b="0" i="0" kern="1200" dirty="0"/>
          </a:br>
          <a:endParaRPr lang="en-GB" sz="1200" b="0" i="0" kern="1200" dirty="0"/>
        </a:p>
      </dsp:txBody>
      <dsp:txXfrm>
        <a:off x="0" y="0"/>
        <a:ext cx="12140753" cy="6729489"/>
      </dsp:txXfrm>
    </dsp:sp>
    <dsp:sp modelId="{3784F916-ED0A-42CF-9780-70DE54D2757D}">
      <dsp:nvSpPr>
        <dsp:cNvPr id="0" name=""/>
        <dsp:cNvSpPr/>
      </dsp:nvSpPr>
      <dsp:spPr>
        <a:xfrm>
          <a:off x="198750" y="144222"/>
          <a:ext cx="8498527" cy="408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224" tIns="0" rIns="321224" bIns="0" numCol="1" spcCol="1270" anchor="ctr" anchorCtr="0">
          <a:noAutofit/>
        </a:bodyPr>
        <a:lstStyle/>
        <a:p>
          <a:pPr marL="0" lvl="0" indent="0" algn="l" defTabSz="622300">
            <a:lnSpc>
              <a:spcPct val="90000"/>
            </a:lnSpc>
            <a:spcBef>
              <a:spcPct val="0"/>
            </a:spcBef>
            <a:spcAft>
              <a:spcPct val="35000"/>
            </a:spcAft>
            <a:buNone/>
          </a:pPr>
          <a:r>
            <a:rPr lang="pl-PL" sz="1400" kern="1200" dirty="0">
              <a:latin typeface="Univers Next for HSBC Light" panose="020B0403030202020203" pitchFamily="34" charset="0"/>
            </a:rPr>
            <a:t>Model </a:t>
          </a:r>
          <a:r>
            <a:rPr lang="en-GB" sz="1400" kern="1200" dirty="0">
              <a:latin typeface="Univers Next for HSBC Light" panose="020B0403030202020203" pitchFamily="34" charset="0"/>
            </a:rPr>
            <a:t>Risk Management</a:t>
          </a:r>
        </a:p>
      </dsp:txBody>
      <dsp:txXfrm>
        <a:off x="218708" y="164180"/>
        <a:ext cx="8458611" cy="368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A1A7F-6B8C-473A-A54C-2A59A411B2DB}">
      <dsp:nvSpPr>
        <dsp:cNvPr id="0" name=""/>
        <dsp:cNvSpPr/>
      </dsp:nvSpPr>
      <dsp:spPr>
        <a:xfrm>
          <a:off x="0" y="0"/>
          <a:ext cx="12140753" cy="461642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2257" tIns="874776" rIns="942257" bIns="85344" numCol="1" spcCol="1270" anchor="t" anchorCtr="0">
          <a:noAutofit/>
        </a:bodyPr>
        <a:lstStyle/>
        <a:p>
          <a:pPr marL="0" lvl="1" indent="0" algn="l" defTabSz="533400">
            <a:lnSpc>
              <a:spcPct val="150000"/>
            </a:lnSpc>
            <a:spcBef>
              <a:spcPts val="0"/>
            </a:spcBef>
            <a:spcAft>
              <a:spcPts val="600"/>
            </a:spcAft>
            <a:buFont typeface="Wingdings" panose="05000000000000000000" pitchFamily="2" charset="2"/>
            <a:buNone/>
          </a:pPr>
          <a:r>
            <a:rPr lang="en-GB" sz="1200" b="1" i="0" kern="1200" dirty="0">
              <a:solidFill>
                <a:srgbClr val="333333">
                  <a:hueOff val="0"/>
                  <a:satOff val="0"/>
                  <a:lumOff val="0"/>
                  <a:alphaOff val="0"/>
                </a:srgbClr>
              </a:solidFill>
              <a:latin typeface="Univers Next for HSBC Light"/>
              <a:ea typeface="+mn-ea"/>
              <a:cs typeface="+mn-cs"/>
            </a:rPr>
            <a:t>Model Risk Issue (MRI)</a:t>
          </a:r>
          <a:br>
            <a:rPr lang="en-GB" sz="1200" b="0" i="0" kern="1200" dirty="0"/>
          </a:br>
          <a:r>
            <a:rPr lang="en-GB" sz="1200" b="0" i="0" kern="1200" dirty="0"/>
            <a:t>A model risk issue is a </a:t>
          </a:r>
          <a:r>
            <a:rPr lang="en-GB" sz="1200" b="1" i="0" kern="1200" dirty="0"/>
            <a:t>deficiency that needs remediation</a:t>
          </a:r>
          <a:r>
            <a:rPr lang="en-GB" sz="1200" b="0" i="0" kern="1200" dirty="0"/>
            <a:t> because it increases the risk of incorrect model outputs or inappropriate use. It’s something that can (and should) be fixed or controlled.</a:t>
          </a:r>
          <a:br>
            <a:rPr lang="en-GB" sz="1200" b="0" i="0" kern="1200" dirty="0"/>
          </a:br>
          <a:r>
            <a:rPr lang="en-GB" sz="1200" b="0" i="1" kern="1200" dirty="0"/>
            <a:t>Examples: missing/weak performance monitoring, undocumented methodology choices, data quality defects, implementation errors, failed validation tests, inadequate governance or approvals.</a:t>
          </a:r>
          <a:endParaRPr lang="en-US" sz="1200" i="1" kern="1200" dirty="0"/>
        </a:p>
        <a:p>
          <a:pPr marL="0" lvl="1" indent="0" algn="l" defTabSz="533400">
            <a:lnSpc>
              <a:spcPct val="150000"/>
            </a:lnSpc>
            <a:spcBef>
              <a:spcPts val="0"/>
            </a:spcBef>
            <a:spcAft>
              <a:spcPts val="600"/>
            </a:spcAft>
            <a:buFont typeface="Arial" panose="020B0604020202020204" pitchFamily="34" charset="0"/>
            <a:buNone/>
          </a:pPr>
          <a:r>
            <a:rPr lang="en-GB" sz="1200" b="1" i="0" kern="1200" dirty="0">
              <a:solidFill>
                <a:srgbClr val="333333">
                  <a:hueOff val="0"/>
                  <a:satOff val="0"/>
                  <a:lumOff val="0"/>
                  <a:alphaOff val="0"/>
                </a:srgbClr>
              </a:solidFill>
              <a:latin typeface="Univers Next for HSBC Light"/>
              <a:ea typeface="+mn-ea"/>
              <a:cs typeface="+mn-cs"/>
            </a:rPr>
            <a:t>Inherent Model Limitation (IML)</a:t>
          </a:r>
          <a:endParaRPr lang="en-US" sz="1200" kern="1200" dirty="0"/>
        </a:p>
        <a:p>
          <a:pPr marL="0" lvl="2" indent="0" algn="l" defTabSz="533400">
            <a:lnSpc>
              <a:spcPct val="150000"/>
            </a:lnSpc>
            <a:spcBef>
              <a:spcPts val="0"/>
            </a:spcBef>
            <a:spcAft>
              <a:spcPts val="600"/>
            </a:spcAft>
            <a:buFont typeface="Arial" panose="020B0604020202020204" pitchFamily="34" charset="0"/>
            <a:buNone/>
          </a:pPr>
          <a:r>
            <a:rPr lang="en-GB" sz="1200" b="0" i="0" kern="1200" dirty="0"/>
            <a:t>An inherent model limitation is a </a:t>
          </a:r>
          <a:r>
            <a:rPr lang="en-GB" sz="1200" b="1" i="0" kern="1200" dirty="0"/>
            <a:t>known constraint that cannot be fully eliminated</a:t>
          </a:r>
          <a:r>
            <a:rPr lang="en-GB" sz="1200" b="0" i="0" kern="1200" dirty="0"/>
            <a:t> due to the nature of the model, data, or environment, but must be </a:t>
          </a:r>
          <a:r>
            <a:rPr lang="en-GB" sz="1200" b="1" i="0" kern="1200" dirty="0"/>
            <a:t>documented, monitored, and mitigated</a:t>
          </a:r>
          <a:r>
            <a:rPr lang="en-GB" sz="1200" b="0" i="0" kern="1200" dirty="0"/>
            <a:t> (e.g., through compensating controls: overlays, conservative assumptions, usage restrictions).</a:t>
          </a:r>
          <a:br>
            <a:rPr lang="en-GB" sz="1200" b="0" i="0" kern="1200" dirty="0"/>
          </a:br>
          <a:r>
            <a:rPr lang="en-GB" sz="1200" b="0" i="1" kern="1200" dirty="0"/>
            <a:t>Examples: limited historical stress data, structural breaks, reliance on expert judgement, simplified functional form, proxy variables, low default/low volume portfolios.</a:t>
          </a:r>
        </a:p>
      </dsp:txBody>
      <dsp:txXfrm>
        <a:off x="0" y="0"/>
        <a:ext cx="12140753" cy="4616423"/>
      </dsp:txXfrm>
    </dsp:sp>
    <dsp:sp modelId="{3784F916-ED0A-42CF-9780-70DE54D2757D}">
      <dsp:nvSpPr>
        <dsp:cNvPr id="0" name=""/>
        <dsp:cNvSpPr/>
      </dsp:nvSpPr>
      <dsp:spPr>
        <a:xfrm>
          <a:off x="177855" y="119483"/>
          <a:ext cx="8498527" cy="5329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224" tIns="0" rIns="321224" bIns="0" numCol="1" spcCol="1270" anchor="ctr" anchorCtr="0">
          <a:noAutofit/>
        </a:bodyPr>
        <a:lstStyle/>
        <a:p>
          <a:pPr marL="0" lvl="0" indent="0" algn="l" defTabSz="622300">
            <a:lnSpc>
              <a:spcPct val="90000"/>
            </a:lnSpc>
            <a:spcBef>
              <a:spcPct val="0"/>
            </a:spcBef>
            <a:spcAft>
              <a:spcPct val="35000"/>
            </a:spcAft>
            <a:buNone/>
          </a:pPr>
          <a:r>
            <a:rPr lang="pl-PL" sz="1400" kern="1200" dirty="0">
              <a:latin typeface="Univers Next for HSBC Light" panose="020B0403030202020203" pitchFamily="34" charset="0"/>
            </a:rPr>
            <a:t>Model Risk Identification and Tracking</a:t>
          </a:r>
          <a:endParaRPr lang="en-GB" sz="1400" kern="1200" dirty="0">
            <a:latin typeface="Univers Next for HSBC Light" panose="020B0403030202020203" pitchFamily="34" charset="0"/>
          </a:endParaRPr>
        </a:p>
      </dsp:txBody>
      <dsp:txXfrm>
        <a:off x="203872" y="145500"/>
        <a:ext cx="8446493" cy="48092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34B34C-8CF8-460D-A72B-300EE37B16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9CBB6C7-CF2B-4120-A528-909D48AD5B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92CE19-2DEE-4348-9EDE-B25364383777}" type="datetimeFigureOut">
              <a:rPr lang="en-GB" smtClean="0"/>
              <a:t>24/04/2026</a:t>
            </a:fld>
            <a:endParaRPr lang="en-GB"/>
          </a:p>
        </p:txBody>
      </p:sp>
      <p:sp>
        <p:nvSpPr>
          <p:cNvPr id="4" name="Footer Placeholder 3">
            <a:extLst>
              <a:ext uri="{FF2B5EF4-FFF2-40B4-BE49-F238E27FC236}">
                <a16:creationId xmlns:a16="http://schemas.microsoft.com/office/drawing/2014/main" id="{22206163-6AC0-482B-8CE1-A27F1B52AD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DDA6A04-7492-4066-B98D-5888AD38B5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4638C7-0204-4C49-80B3-BCFAEABD9FE6}" type="slidenum">
              <a:rPr lang="en-GB" smtClean="0"/>
              <a:t>‹#›</a:t>
            </a:fld>
            <a:endParaRPr lang="en-GB"/>
          </a:p>
        </p:txBody>
      </p:sp>
    </p:spTree>
    <p:extLst>
      <p:ext uri="{BB962C8B-B14F-4D97-AF65-F5344CB8AC3E}">
        <p14:creationId xmlns:p14="http://schemas.microsoft.com/office/powerpoint/2010/main" val="2153804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70090-ED98-4AE7-A62F-A1A902CCDADB}" type="datetimeFigureOut">
              <a:rPr lang="en-GB" smtClean="0"/>
              <a:t>24/04/2026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FBB49-A62D-4379-9D4E-906C96DEC850}" type="slidenum">
              <a:rPr lang="en-GB" smtClean="0"/>
              <a:t>‹#›</a:t>
            </a:fld>
            <a:endParaRPr lang="en-GB"/>
          </a:p>
        </p:txBody>
      </p:sp>
    </p:spTree>
    <p:extLst>
      <p:ext uri="{BB962C8B-B14F-4D97-AF65-F5344CB8AC3E}">
        <p14:creationId xmlns:p14="http://schemas.microsoft.com/office/powerpoint/2010/main" val="595889354"/>
      </p:ext>
    </p:extLst>
  </p:cSld>
  <p:clrMap bg1="lt1" tx1="dk1" bg2="lt2" tx2="dk2" accent1="accent1" accent2="accent2" accent3="accent3" accent4="accent4" accent5="accent5" accent6="accent6" hlink="hlink" folHlink="folHlink"/>
  <p:notesStyle>
    <a:lvl1pPr marL="0" algn="l" defTabSz="975090" rtl="0" eaLnBrk="1" latinLnBrk="0" hangingPunct="1">
      <a:defRPr sz="1280" kern="1200">
        <a:solidFill>
          <a:schemeClr val="tx1"/>
        </a:solidFill>
        <a:latin typeface="+mn-lt"/>
        <a:ea typeface="+mn-ea"/>
        <a:cs typeface="+mn-cs"/>
      </a:defRPr>
    </a:lvl1pPr>
    <a:lvl2pPr marL="487544" algn="l" defTabSz="975090" rtl="0" eaLnBrk="1" latinLnBrk="0" hangingPunct="1">
      <a:defRPr sz="1280" kern="1200">
        <a:solidFill>
          <a:schemeClr val="tx1"/>
        </a:solidFill>
        <a:latin typeface="+mn-lt"/>
        <a:ea typeface="+mn-ea"/>
        <a:cs typeface="+mn-cs"/>
      </a:defRPr>
    </a:lvl2pPr>
    <a:lvl3pPr marL="975090" algn="l" defTabSz="975090" rtl="0" eaLnBrk="1" latinLnBrk="0" hangingPunct="1">
      <a:defRPr sz="1280" kern="1200">
        <a:solidFill>
          <a:schemeClr val="tx1"/>
        </a:solidFill>
        <a:latin typeface="+mn-lt"/>
        <a:ea typeface="+mn-ea"/>
        <a:cs typeface="+mn-cs"/>
      </a:defRPr>
    </a:lvl3pPr>
    <a:lvl4pPr marL="1462633" algn="l" defTabSz="975090" rtl="0" eaLnBrk="1" latinLnBrk="0" hangingPunct="1">
      <a:defRPr sz="1280" kern="1200">
        <a:solidFill>
          <a:schemeClr val="tx1"/>
        </a:solidFill>
        <a:latin typeface="+mn-lt"/>
        <a:ea typeface="+mn-ea"/>
        <a:cs typeface="+mn-cs"/>
      </a:defRPr>
    </a:lvl4pPr>
    <a:lvl5pPr marL="1950178" algn="l" defTabSz="975090" rtl="0" eaLnBrk="1" latinLnBrk="0" hangingPunct="1">
      <a:defRPr sz="1280" kern="1200">
        <a:solidFill>
          <a:schemeClr val="tx1"/>
        </a:solidFill>
        <a:latin typeface="+mn-lt"/>
        <a:ea typeface="+mn-ea"/>
        <a:cs typeface="+mn-cs"/>
      </a:defRPr>
    </a:lvl5pPr>
    <a:lvl6pPr marL="2437723" algn="l" defTabSz="975090" rtl="0" eaLnBrk="1" latinLnBrk="0" hangingPunct="1">
      <a:defRPr sz="1280" kern="1200">
        <a:solidFill>
          <a:schemeClr val="tx1"/>
        </a:solidFill>
        <a:latin typeface="+mn-lt"/>
        <a:ea typeface="+mn-ea"/>
        <a:cs typeface="+mn-cs"/>
      </a:defRPr>
    </a:lvl6pPr>
    <a:lvl7pPr marL="2925268" algn="l" defTabSz="975090" rtl="0" eaLnBrk="1" latinLnBrk="0" hangingPunct="1">
      <a:defRPr sz="1280" kern="1200">
        <a:solidFill>
          <a:schemeClr val="tx1"/>
        </a:solidFill>
        <a:latin typeface="+mn-lt"/>
        <a:ea typeface="+mn-ea"/>
        <a:cs typeface="+mn-cs"/>
      </a:defRPr>
    </a:lvl7pPr>
    <a:lvl8pPr marL="3412812" algn="l" defTabSz="975090" rtl="0" eaLnBrk="1" latinLnBrk="0" hangingPunct="1">
      <a:defRPr sz="1280" kern="1200">
        <a:solidFill>
          <a:schemeClr val="tx1"/>
        </a:solidFill>
        <a:latin typeface="+mn-lt"/>
        <a:ea typeface="+mn-ea"/>
        <a:cs typeface="+mn-cs"/>
      </a:defRPr>
    </a:lvl8pPr>
    <a:lvl9pPr marL="3900357" algn="l" defTabSz="975090" rtl="0" eaLnBrk="1" latinLnBrk="0" hangingPunct="1">
      <a:defRPr sz="12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FBB49-A62D-4379-9D4E-906C96DEC850}" type="slidenum">
              <a:rPr lang="en-GB" smtClean="0"/>
              <a:t>1</a:t>
            </a:fld>
            <a:endParaRPr lang="en-GB" dirty="0"/>
          </a:p>
        </p:txBody>
      </p:sp>
    </p:spTree>
    <p:extLst>
      <p:ext uri="{BB962C8B-B14F-4D97-AF65-F5344CB8AC3E}">
        <p14:creationId xmlns:p14="http://schemas.microsoft.com/office/powerpoint/2010/main" val="278458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DFBB49-A62D-4379-9D4E-906C96DEC850}" type="slidenum">
              <a:rPr lang="en-GB" smtClean="0"/>
              <a:t>2</a:t>
            </a:fld>
            <a:endParaRPr lang="en-GB" dirty="0"/>
          </a:p>
        </p:txBody>
      </p:sp>
    </p:spTree>
    <p:extLst>
      <p:ext uri="{BB962C8B-B14F-4D97-AF65-F5344CB8AC3E}">
        <p14:creationId xmlns:p14="http://schemas.microsoft.com/office/powerpoint/2010/main" val="108547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FBB49-A62D-4379-9D4E-906C96DEC850}" type="slidenum">
              <a:rPr lang="en-GB" smtClean="0"/>
              <a:t>19</a:t>
            </a:fld>
            <a:endParaRPr lang="en-GB" dirty="0"/>
          </a:p>
        </p:txBody>
      </p:sp>
    </p:spTree>
    <p:extLst>
      <p:ext uri="{BB962C8B-B14F-4D97-AF65-F5344CB8AC3E}">
        <p14:creationId xmlns:p14="http://schemas.microsoft.com/office/powerpoint/2010/main" val="3784461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conic Big and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FD15CBCA-7861-DA41-B882-C837E8C6003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6109200"/>
            <a:ext cx="2254859" cy="1185889"/>
          </a:xfrm>
          <a:prstGeom prst="rect">
            <a:avLst/>
          </a:prstGeom>
        </p:spPr>
      </p:pic>
      <p:sp>
        <p:nvSpPr>
          <p:cNvPr id="8" name="Text Placeholder">
            <a:extLst>
              <a:ext uri="{FF2B5EF4-FFF2-40B4-BE49-F238E27FC236}">
                <a16:creationId xmlns:a16="http://schemas.microsoft.com/office/drawing/2014/main" id="{F1946267-D490-B744-972E-8EA403356D95}"/>
              </a:ext>
            </a:extLst>
          </p:cNvPr>
          <p:cNvSpPr>
            <a:spLocks noGrp="1"/>
          </p:cNvSpPr>
          <p:nvPr>
            <p:ph type="body" sz="quarter" idx="10" hasCustomPrompt="1"/>
          </p:nvPr>
        </p:nvSpPr>
        <p:spPr>
          <a:xfrm>
            <a:off x="415369" y="4886396"/>
            <a:ext cx="6088533" cy="667849"/>
          </a:xfrm>
        </p:spPr>
        <p:txBody>
          <a:bodyPr anchor="b"/>
          <a:lstStyle>
            <a:lvl1pPr marL="0" indent="0">
              <a:tabLst>
                <a:tab pos="1285875" algn="l"/>
              </a:tabLst>
              <a:defRPr sz="1600">
                <a:solidFill>
                  <a:srgbClr val="333333"/>
                </a:solidFill>
              </a:defRPr>
            </a:lvl1pPr>
          </a:lstStyle>
          <a:p>
            <a:pPr>
              <a:lnSpc>
                <a:spcPct val="80000"/>
              </a:lnSpc>
            </a:pPr>
            <a:r>
              <a:rPr lang="en-US" dirty="0"/>
              <a:t>Prepared by:	XXXXXXXXXXX</a:t>
            </a:r>
          </a:p>
          <a:p>
            <a:pPr>
              <a:lnSpc>
                <a:spcPct val="80000"/>
              </a:lnSpc>
            </a:pPr>
            <a:r>
              <a:rPr lang="en-US" dirty="0"/>
              <a:t>Date:	XX Month XX22</a:t>
            </a:r>
          </a:p>
        </p:txBody>
      </p:sp>
      <p:sp>
        <p:nvSpPr>
          <p:cNvPr id="27" name="Presentation subtitle">
            <a:extLst>
              <a:ext uri="{FF2B5EF4-FFF2-40B4-BE49-F238E27FC236}">
                <a16:creationId xmlns:a16="http://schemas.microsoft.com/office/drawing/2014/main" id="{4D96B219-CE6A-4E79-B746-AB9D9B8F9BAA}"/>
              </a:ext>
            </a:extLst>
          </p:cNvPr>
          <p:cNvSpPr>
            <a:spLocks noGrp="1"/>
          </p:cNvSpPr>
          <p:nvPr>
            <p:ph type="subTitle" idx="1" hasCustomPrompt="1"/>
          </p:nvPr>
        </p:nvSpPr>
        <p:spPr>
          <a:xfrm>
            <a:off x="419418" y="4159100"/>
            <a:ext cx="3882152" cy="667849"/>
          </a:xfrm>
        </p:spPr>
        <p:txBody>
          <a:bodyPr anchor="b">
            <a:normAutofit/>
          </a:bodyPr>
          <a:lstStyle>
            <a:lvl1pPr marL="0" indent="0" algn="l">
              <a:buNone/>
              <a:defRPr sz="1600" b="1">
                <a:latin typeface="Univers Next for HSBC Regular" panose="020B0503030202020203" pitchFamily="34" charset="0"/>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edit subtitle</a:t>
            </a:r>
            <a:endParaRPr lang="en-GB" dirty="0"/>
          </a:p>
        </p:txBody>
      </p:sp>
      <p:sp>
        <p:nvSpPr>
          <p:cNvPr id="2" name="Presentation title"/>
          <p:cNvSpPr>
            <a:spLocks noGrp="1"/>
          </p:cNvSpPr>
          <p:nvPr>
            <p:ph type="ctrTitle"/>
          </p:nvPr>
        </p:nvSpPr>
        <p:spPr>
          <a:xfrm>
            <a:off x="340063" y="415925"/>
            <a:ext cx="8022385" cy="2423528"/>
          </a:xfrm>
        </p:spPr>
        <p:txBody>
          <a:bodyPr anchor="t" anchorCtr="0"/>
          <a:lstStyle>
            <a:lvl1pPr algn="l">
              <a:lnSpc>
                <a:spcPct val="80000"/>
              </a:lnSpc>
              <a:defRPr sz="7200" b="0" i="0" spc="-80" baseline="0">
                <a:solidFill>
                  <a:srgbClr val="333333"/>
                </a:solidFill>
                <a:latin typeface="Univers Next for HSBC Light" panose="020B0403030202020203" pitchFamily="34" charset="0"/>
              </a:defRPr>
            </a:lvl1pPr>
          </a:lstStyle>
          <a:p>
            <a:r>
              <a:rPr lang="en-GB" dirty="0"/>
              <a:t>Click to edit Master title style</a:t>
            </a:r>
          </a:p>
        </p:txBody>
      </p:sp>
    </p:spTree>
    <p:extLst>
      <p:ext uri="{BB962C8B-B14F-4D97-AF65-F5344CB8AC3E}">
        <p14:creationId xmlns:p14="http://schemas.microsoft.com/office/powerpoint/2010/main" val="216715367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Notes">
            <a:extLst>
              <a:ext uri="{FF2B5EF4-FFF2-40B4-BE49-F238E27FC236}">
                <a16:creationId xmlns:a16="http://schemas.microsoft.com/office/drawing/2014/main" id="{88318623-DCC5-43F3-8EC8-F35D5CA97D83}"/>
              </a:ext>
            </a:extLst>
          </p:cNvPr>
          <p:cNvSpPr>
            <a:spLocks noGrp="1"/>
          </p:cNvSpPr>
          <p:nvPr>
            <p:ph type="body" sz="quarter" idx="30"/>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6"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0" name="Slide Title">
            <a:extLst>
              <a:ext uri="{FF2B5EF4-FFF2-40B4-BE49-F238E27FC236}">
                <a16:creationId xmlns:a16="http://schemas.microsoft.com/office/drawing/2014/main" id="{40D447E5-97D0-4D49-B600-A3137BABDD86}"/>
              </a:ext>
            </a:extLst>
          </p:cNvPr>
          <p:cNvSpPr>
            <a:spLocks noGrp="1"/>
          </p:cNvSpPr>
          <p:nvPr>
            <p:ph type="title" hasCustomPrompt="1"/>
          </p:nvPr>
        </p:nvSpPr>
        <p:spPr>
          <a:xfrm>
            <a:off x="417599" y="417515"/>
            <a:ext cx="12168000" cy="300252"/>
          </a:xfrm>
        </p:spPr>
        <p:txBody>
          <a:bodyPr/>
          <a:lstStyle>
            <a:lvl1pPr>
              <a:defRPr b="0"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98466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Small and Bold 2">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FE993BAF-6580-0B41-86D4-8C8DAFC01FC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20" name="Graphic">
            <a:extLst>
              <a:ext uri="{FF2B5EF4-FFF2-40B4-BE49-F238E27FC236}">
                <a16:creationId xmlns:a16="http://schemas.microsoft.com/office/drawing/2014/main" id="{38874D62-85FF-47FC-AB23-69725BE792D9}"/>
              </a:ext>
            </a:extLst>
          </p:cNvPr>
          <p:cNvSpPr/>
          <p:nvPr userDrawn="1"/>
        </p:nvSpPr>
        <p:spPr>
          <a:xfrm flipH="1">
            <a:off x="5305061" y="1"/>
            <a:ext cx="7719924" cy="6142949"/>
          </a:xfrm>
          <a:custGeom>
            <a:avLst/>
            <a:gdLst>
              <a:gd name="connsiteX0" fmla="*/ 0 w 7698153"/>
              <a:gd name="connsiteY0" fmla="*/ 0 h 6328006"/>
              <a:gd name="connsiteX1" fmla="*/ 4538707 w 7698153"/>
              <a:gd name="connsiteY1" fmla="*/ 0 h 6328006"/>
              <a:gd name="connsiteX2" fmla="*/ 7698153 w 7698153"/>
              <a:gd name="connsiteY2" fmla="*/ 3167700 h 6328006"/>
              <a:gd name="connsiteX3" fmla="*/ 4538707 w 7698153"/>
              <a:gd name="connsiteY3" fmla="*/ 6328006 h 6328006"/>
              <a:gd name="connsiteX4" fmla="*/ 0 w 7698153"/>
              <a:gd name="connsiteY4" fmla="*/ 6328006 h 6328006"/>
              <a:gd name="connsiteX0" fmla="*/ 0 w 7698153"/>
              <a:gd name="connsiteY0" fmla="*/ 0 h 6328006"/>
              <a:gd name="connsiteX1" fmla="*/ 4712878 w 7698153"/>
              <a:gd name="connsiteY1" fmla="*/ 185057 h 6328006"/>
              <a:gd name="connsiteX2" fmla="*/ 7698153 w 7698153"/>
              <a:gd name="connsiteY2" fmla="*/ 3167700 h 6328006"/>
              <a:gd name="connsiteX3" fmla="*/ 4538707 w 7698153"/>
              <a:gd name="connsiteY3" fmla="*/ 6328006 h 6328006"/>
              <a:gd name="connsiteX4" fmla="*/ 0 w 7698153"/>
              <a:gd name="connsiteY4" fmla="*/ 6328006 h 6328006"/>
              <a:gd name="connsiteX5" fmla="*/ 0 w 7698153"/>
              <a:gd name="connsiteY5" fmla="*/ 0 h 6328006"/>
              <a:gd name="connsiteX0" fmla="*/ 32657 w 7698153"/>
              <a:gd name="connsiteY0" fmla="*/ 32658 h 6142949"/>
              <a:gd name="connsiteX1" fmla="*/ 4712878 w 7698153"/>
              <a:gd name="connsiteY1" fmla="*/ 0 h 6142949"/>
              <a:gd name="connsiteX2" fmla="*/ 7698153 w 7698153"/>
              <a:gd name="connsiteY2" fmla="*/ 2982643 h 6142949"/>
              <a:gd name="connsiteX3" fmla="*/ 4538707 w 7698153"/>
              <a:gd name="connsiteY3" fmla="*/ 6142949 h 6142949"/>
              <a:gd name="connsiteX4" fmla="*/ 0 w 7698153"/>
              <a:gd name="connsiteY4" fmla="*/ 6142949 h 6142949"/>
              <a:gd name="connsiteX5" fmla="*/ 32657 w 7698153"/>
              <a:gd name="connsiteY5" fmla="*/ 32658 h 6142949"/>
              <a:gd name="connsiteX0" fmla="*/ 0 w 7719924"/>
              <a:gd name="connsiteY0" fmla="*/ 1 h 6142949"/>
              <a:gd name="connsiteX1" fmla="*/ 4734649 w 7719924"/>
              <a:gd name="connsiteY1" fmla="*/ 0 h 6142949"/>
              <a:gd name="connsiteX2" fmla="*/ 7719924 w 7719924"/>
              <a:gd name="connsiteY2" fmla="*/ 2982643 h 6142949"/>
              <a:gd name="connsiteX3" fmla="*/ 4560478 w 7719924"/>
              <a:gd name="connsiteY3" fmla="*/ 6142949 h 6142949"/>
              <a:gd name="connsiteX4" fmla="*/ 21771 w 7719924"/>
              <a:gd name="connsiteY4" fmla="*/ 6142949 h 6142949"/>
              <a:gd name="connsiteX5" fmla="*/ 0 w 7719924"/>
              <a:gd name="connsiteY5" fmla="*/ 1 h 61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9924" h="6142949">
                <a:moveTo>
                  <a:pt x="0" y="1"/>
                </a:moveTo>
                <a:lnTo>
                  <a:pt x="4734649" y="0"/>
                </a:lnTo>
                <a:lnTo>
                  <a:pt x="7719924" y="2982643"/>
                </a:lnTo>
                <a:lnTo>
                  <a:pt x="4560478" y="6142949"/>
                </a:lnTo>
                <a:lnTo>
                  <a:pt x="21771" y="6142949"/>
                </a:lnTo>
                <a:lnTo>
                  <a:pt x="0" y="1"/>
                </a:lnTo>
                <a:close/>
              </a:path>
            </a:pathLst>
          </a:custGeom>
          <a:solidFill>
            <a:srgbClr val="DB0011"/>
          </a:solidFill>
        </p:spPr>
        <p:txBody>
          <a:bodyPr wrap="square" lIns="0" tIns="0" rIns="0" bIns="0" rtlCol="0">
            <a:noAutofit/>
          </a:bodyPr>
          <a:lstStyle/>
          <a:p>
            <a:endParaRPr sz="1350" dirty="0"/>
          </a:p>
        </p:txBody>
      </p:sp>
      <p:sp>
        <p:nvSpPr>
          <p:cNvPr id="19" name="Section Detail">
            <a:extLst>
              <a:ext uri="{FF2B5EF4-FFF2-40B4-BE49-F238E27FC236}">
                <a16:creationId xmlns:a16="http://schemas.microsoft.com/office/drawing/2014/main" id="{7417D45C-A5EF-4918-87BF-C9F9A811CD76}"/>
              </a:ext>
            </a:extLst>
          </p:cNvPr>
          <p:cNvSpPr>
            <a:spLocks noGrp="1"/>
          </p:cNvSpPr>
          <p:nvPr>
            <p:ph type="body" sz="quarter" idx="10" hasCustomPrompt="1"/>
          </p:nvPr>
        </p:nvSpPr>
        <p:spPr>
          <a:xfrm>
            <a:off x="417513" y="3135787"/>
            <a:ext cx="4611687" cy="1023531"/>
          </a:xfrm>
        </p:spPr>
        <p:txBody>
          <a:bodyPr anchor="t" anchorCtr="0"/>
          <a:lstStyle>
            <a:lvl1pPr marL="0" indent="0">
              <a:buNone/>
              <a:defRPr sz="1600"/>
            </a:lvl1pPr>
          </a:lstStyle>
          <a:p>
            <a:pPr lvl="0"/>
            <a:r>
              <a:rPr lang="en-GB" dirty="0"/>
              <a:t>Click to add section detail</a:t>
            </a:r>
          </a:p>
        </p:txBody>
      </p:sp>
      <p:sp>
        <p:nvSpPr>
          <p:cNvPr id="18" name="Section Title">
            <a:extLst>
              <a:ext uri="{FF2B5EF4-FFF2-40B4-BE49-F238E27FC236}">
                <a16:creationId xmlns:a16="http://schemas.microsoft.com/office/drawing/2014/main" id="{64337276-AFB5-4CF9-80EE-3B76F723BE4E}"/>
              </a:ext>
            </a:extLst>
          </p:cNvPr>
          <p:cNvSpPr>
            <a:spLocks noGrp="1"/>
          </p:cNvSpPr>
          <p:nvPr>
            <p:ph type="subTitle" idx="1" hasCustomPrompt="1"/>
          </p:nvPr>
        </p:nvSpPr>
        <p:spPr>
          <a:xfrm>
            <a:off x="421563" y="417513"/>
            <a:ext cx="5788320" cy="2272887"/>
          </a:xfrm>
        </p:spPr>
        <p:txBody>
          <a:bodyPr anchor="b" anchorCtr="0">
            <a:noAutofit/>
          </a:bodyPr>
          <a:lstStyle>
            <a:lvl1pPr marL="0" indent="0" algn="l">
              <a:lnSpc>
                <a:spcPct val="80000"/>
              </a:lnSpc>
              <a:buNone/>
              <a:defRPr sz="7200" b="0" spc="-80" baseline="0">
                <a:latin typeface="+mn-lt"/>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add section title</a:t>
            </a:r>
            <a:endParaRPr lang="en-GB" dirty="0"/>
          </a:p>
        </p:txBody>
      </p:sp>
    </p:spTree>
    <p:extLst>
      <p:ext uri="{BB962C8B-B14F-4D97-AF65-F5344CB8AC3E}">
        <p14:creationId xmlns:p14="http://schemas.microsoft.com/office/powerpoint/2010/main" val="65782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3003213" cy="7315200"/>
          </a:xfrm>
        </p:spPr>
        <p:txBody>
          <a:bodyPr/>
          <a:lstStyle>
            <a:lvl1pPr marL="0" indent="0">
              <a:buNone/>
              <a:defRPr/>
            </a:lvl1pPr>
          </a:lstStyle>
          <a:p>
            <a:r>
              <a:rPr lang="en-GB" dirty="0"/>
              <a:t>Click icon to add picture</a:t>
            </a:r>
          </a:p>
        </p:txBody>
      </p:sp>
    </p:spTree>
    <p:extLst>
      <p:ext uri="{BB962C8B-B14F-4D97-AF65-F5344CB8AC3E}">
        <p14:creationId xmlns:p14="http://schemas.microsoft.com/office/powerpoint/2010/main" val="152594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0" name="Notes Placeholder">
            <a:extLst>
              <a:ext uri="{FF2B5EF4-FFF2-40B4-BE49-F238E27FC236}">
                <a16:creationId xmlns:a16="http://schemas.microsoft.com/office/drawing/2014/main" id="{147A676F-FBF2-4243-9DBD-F60E93D648CE}"/>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1" name="Content Placeholder">
            <a:extLst>
              <a:ext uri="{FF2B5EF4-FFF2-40B4-BE49-F238E27FC236}">
                <a16:creationId xmlns:a16="http://schemas.microsoft.com/office/drawing/2014/main" id="{8A5DB72E-5C7A-45CF-A2F6-450B0CCC205B}"/>
              </a:ext>
            </a:extLst>
          </p:cNvPr>
          <p:cNvSpPr>
            <a:spLocks noGrp="1"/>
          </p:cNvSpPr>
          <p:nvPr>
            <p:ph idx="29" hasCustomPrompt="1"/>
          </p:nvPr>
        </p:nvSpPr>
        <p:spPr>
          <a:xfrm>
            <a:off x="3371518" y="1749425"/>
            <a:ext cx="9214081" cy="4752975"/>
          </a:xfrm>
        </p:spPr>
        <p:txBody>
          <a:bodyPr/>
          <a:lstStyle>
            <a:lvl1pPr marL="342900" indent="-342900">
              <a:lnSpc>
                <a:spcPct val="112000"/>
              </a:lnSpc>
              <a:spcBef>
                <a:spcPts val="0"/>
              </a:spcBef>
              <a:spcAft>
                <a:spcPts val="0"/>
              </a:spcAft>
              <a:buClr>
                <a:srgbClr val="DB0011"/>
              </a:buClr>
              <a:buSzPct val="80000"/>
              <a:buFont typeface="Wingdings" panose="05000000000000000000" pitchFamily="2" charset="2"/>
              <a:buChar char=""/>
              <a:defRPr sz="1600"/>
            </a:lvl1pPr>
            <a:lvl2pPr marL="628650" indent="-277813">
              <a:lnSpc>
                <a:spcPct val="112000"/>
              </a:lnSpc>
              <a:buClr>
                <a:srgbClr val="DB0011"/>
              </a:buClr>
              <a:buSzPct val="100000"/>
              <a:buFont typeface="Univers Next for HSBC Light" panose="020B0403030202020203" pitchFamily="34" charset="0"/>
              <a:buChar char="•"/>
              <a:defRPr sz="1600"/>
            </a:lvl2pPr>
            <a:lvl3pPr marL="895350" indent="-273050">
              <a:lnSpc>
                <a:spcPct val="112000"/>
              </a:lnSpc>
              <a:buClr>
                <a:srgbClr val="DB0011"/>
              </a:buClr>
              <a:buSzPct val="100000"/>
              <a:buFont typeface="Open Sans" panose="020B0606030504020204" pitchFamily="34" charset="0"/>
              <a:buChar char="–"/>
              <a:defRPr sz="1600"/>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8" name="Summary Text Placeholder">
            <a:extLst>
              <a:ext uri="{FF2B5EF4-FFF2-40B4-BE49-F238E27FC236}">
                <a16:creationId xmlns:a16="http://schemas.microsoft.com/office/drawing/2014/main" id="{765C7EB7-CD3B-45C9-8190-7551FF6090F5}"/>
              </a:ext>
            </a:extLst>
          </p:cNvPr>
          <p:cNvSpPr>
            <a:spLocks noGrp="1"/>
          </p:cNvSpPr>
          <p:nvPr>
            <p:ph type="body" sz="quarter" idx="17" hasCustomPrompt="1"/>
          </p:nvPr>
        </p:nvSpPr>
        <p:spPr>
          <a:xfrm>
            <a:off x="424801" y="1749602"/>
            <a:ext cx="2361600" cy="4752798"/>
          </a:xfrm>
        </p:spPr>
        <p:txBody>
          <a:bodyPr>
            <a:noAutofit/>
          </a:bodyPr>
          <a:lstStyle>
            <a:lvl1pPr marL="0" indent="0">
              <a:lnSpc>
                <a:spcPct val="112000"/>
              </a:lnSpc>
              <a:spcBef>
                <a:spcPts val="0"/>
              </a:spcBef>
              <a:spcAft>
                <a:spcPts val="600"/>
              </a:spcAft>
              <a:buClr>
                <a:srgbClr val="DB0011"/>
              </a:buClr>
              <a:defRPr sz="1600"/>
            </a:lvl1pPr>
            <a:lvl2pPr marL="273050" indent="-273050">
              <a:lnSpc>
                <a:spcPct val="112000"/>
              </a:lnSpc>
              <a:spcAft>
                <a:spcPts val="600"/>
              </a:spcAft>
              <a:buClr>
                <a:srgbClr val="DB0011"/>
              </a:buClr>
              <a:defRPr sz="1600"/>
            </a:lvl2pPr>
            <a:lvl3pPr marL="449263" indent="-176213">
              <a:lnSpc>
                <a:spcPct val="112000"/>
              </a:lnSpc>
              <a:spcAft>
                <a:spcPts val="600"/>
              </a:spcAft>
              <a:buClr>
                <a:srgbClr val="DB0011"/>
              </a:buClr>
              <a:defRPr sz="1600"/>
            </a:lvl3pPr>
            <a:lvl4pPr marL="625475" indent="-176213">
              <a:lnSpc>
                <a:spcPct val="112000"/>
              </a:lnSpc>
              <a:spcAft>
                <a:spcPts val="600"/>
              </a:spcAft>
              <a:buClr>
                <a:srgbClr val="DB0011"/>
              </a:buClr>
              <a:defRPr sz="1600"/>
            </a:lvl4pPr>
            <a:lvl5pPr marL="801688" indent="-176213">
              <a:lnSpc>
                <a:spcPct val="112000"/>
              </a:lnSpc>
              <a:spcAft>
                <a:spcPts val="600"/>
              </a:spcAft>
              <a:buClr>
                <a:srgbClr val="DB0011"/>
              </a:buClr>
              <a:defRPr sz="16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5" y="717766"/>
            <a:ext cx="12168186" cy="603696"/>
          </a:xfrm>
        </p:spPr>
        <p:txBody>
          <a:bodyPr/>
          <a:lstStyle>
            <a:lvl1pPr>
              <a:defRPr sz="2400" spc="0" baseline="0"/>
            </a:lvl1pPr>
          </a:lstStyle>
          <a:p>
            <a:r>
              <a:rPr lang="en-US" dirty="0"/>
              <a:t>Click to edit subtitle</a:t>
            </a:r>
          </a:p>
        </p:txBody>
      </p:sp>
      <p:sp>
        <p:nvSpPr>
          <p:cNvPr id="10" name="Slide title">
            <a:extLst>
              <a:ext uri="{FF2B5EF4-FFF2-40B4-BE49-F238E27FC236}">
                <a16:creationId xmlns:a16="http://schemas.microsoft.com/office/drawing/2014/main" id="{BB0CC1B0-FC09-AE48-9AB7-22E2F66A454B}"/>
              </a:ext>
            </a:extLst>
          </p:cNvPr>
          <p:cNvSpPr>
            <a:spLocks noGrp="1"/>
          </p:cNvSpPr>
          <p:nvPr>
            <p:ph type="title" hasCustomPrompt="1"/>
          </p:nvPr>
        </p:nvSpPr>
        <p:spPr>
          <a:xfrm>
            <a:off x="417599" y="417515"/>
            <a:ext cx="12168000" cy="300252"/>
          </a:xfrm>
        </p:spPr>
        <p:txBody>
          <a:bodyPr/>
          <a:lstStyle>
            <a:lvl1pPr>
              <a:defRPr spc="0">
                <a:latin typeface="Univers Next for HSBC Medium" panose="020B0603030202020203" pitchFamily="34" charset="0"/>
              </a:defRPr>
            </a:lvl1pPr>
          </a:lstStyle>
          <a:p>
            <a:r>
              <a:rPr lang="en-GB" dirty="0"/>
              <a:t>Click to edit title</a:t>
            </a:r>
          </a:p>
        </p:txBody>
      </p:sp>
    </p:spTree>
    <p:extLst>
      <p:ext uri="{BB962C8B-B14F-4D97-AF65-F5344CB8AC3E}">
        <p14:creationId xmlns:p14="http://schemas.microsoft.com/office/powerpoint/2010/main" val="1525702058"/>
      </p:ext>
    </p:extLst>
  </p:cSld>
  <p:clrMapOvr>
    <a:masterClrMapping/>
  </p:clrMapOvr>
  <p:extLst>
    <p:ext uri="{DCECCB84-F9BA-43D5-87BE-67443E8EF086}">
      <p15:sldGuideLst xmlns:p15="http://schemas.microsoft.com/office/powerpoint/2012/main">
        <p15:guide id="1" orient="horz" pos="2576" userDrawn="1">
          <p15:clr>
            <a:srgbClr val="FBAE40"/>
          </p15:clr>
        </p15:guide>
        <p15:guide id="2" pos="2122" userDrawn="1">
          <p15:clr>
            <a:srgbClr val="FBAE40"/>
          </p15:clr>
        </p15:guide>
        <p15:guide id="3" pos="1759" userDrawn="1">
          <p15:clr>
            <a:srgbClr val="FBAE40"/>
          </p15:clr>
        </p15:guide>
        <p15:guide id="4" pos="193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5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Text Placeholder">
            <a:extLst>
              <a:ext uri="{FF2B5EF4-FFF2-40B4-BE49-F238E27FC236}">
                <a16:creationId xmlns:a16="http://schemas.microsoft.com/office/drawing/2014/main" id="{E276E885-6B99-4268-84DC-37E229B99EC3}"/>
              </a:ext>
            </a:extLst>
          </p:cNvPr>
          <p:cNvSpPr>
            <a:spLocks noGrp="1"/>
          </p:cNvSpPr>
          <p:nvPr>
            <p:ph type="body" sz="quarter" idx="10" hasCustomPrompt="1"/>
          </p:nvPr>
        </p:nvSpPr>
        <p:spPr>
          <a:xfrm>
            <a:off x="417514" y="417513"/>
            <a:ext cx="12168186" cy="6074516"/>
          </a:xfrm>
        </p:spPr>
        <p:txBody>
          <a:bodyPr anchor="ctr"/>
          <a:lstStyle>
            <a:lvl1pPr marL="0" indent="0" algn="ctr">
              <a:lnSpc>
                <a:spcPct val="80000"/>
              </a:lnSpc>
              <a:buNone/>
              <a:defRPr sz="7200" b="0" i="0" spc="-80" baseline="0">
                <a:latin typeface="Univers Next for HSBC Light" panose="020B0403030202020203" pitchFamily="34" charset="0"/>
              </a:defRPr>
            </a:lvl1pPr>
            <a:lvl2pPr marL="384327" indent="0">
              <a:buNone/>
              <a:defRPr/>
            </a:lvl2pPr>
            <a:lvl3pPr marL="763574" indent="0">
              <a:buNone/>
              <a:defRPr/>
            </a:lvl3pPr>
            <a:lvl4pPr marL="1151286" indent="0">
              <a:buNone/>
              <a:defRPr/>
            </a:lvl4pPr>
            <a:lvl5pPr marL="1530534" indent="0">
              <a:buNone/>
              <a:defRPr/>
            </a:lvl5pPr>
          </a:lstStyle>
          <a:p>
            <a:pPr lvl="0"/>
            <a:r>
              <a:rPr lang="en-US" dirty="0"/>
              <a:t>Click to edit text</a:t>
            </a:r>
          </a:p>
        </p:txBody>
      </p:sp>
      <p:pic>
        <p:nvPicPr>
          <p:cNvPr id="4" name="HSBC logo">
            <a:extLst>
              <a:ext uri="{FF2B5EF4-FFF2-40B4-BE49-F238E27FC236}">
                <a16:creationId xmlns:a16="http://schemas.microsoft.com/office/drawing/2014/main" id="{67E7304F-3854-6B47-B77F-C64B2CC888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Tree>
    <p:extLst>
      <p:ext uri="{BB962C8B-B14F-4D97-AF65-F5344CB8AC3E}">
        <p14:creationId xmlns:p14="http://schemas.microsoft.com/office/powerpoint/2010/main" val="1733886142"/>
      </p:ext>
    </p:extLst>
  </p:cSld>
  <p:clrMapOvr>
    <a:masterClrMapping/>
  </p:clrMapOvr>
  <p:extLst>
    <p:ext uri="{DCECCB84-F9BA-43D5-87BE-67443E8EF086}">
      <p15:sldGuideLst xmlns:p15="http://schemas.microsoft.com/office/powerpoint/2012/main">
        <p15:guide id="1" orient="horz" pos="23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p:cNvSpPr>
            <a:spLocks noGrp="1"/>
          </p:cNvSpPr>
          <p:nvPr>
            <p:ph type="body" idx="1"/>
          </p:nvPr>
        </p:nvSpPr>
        <p:spPr>
          <a:xfrm>
            <a:off x="417514" y="1749426"/>
            <a:ext cx="12161399" cy="4752974"/>
          </a:xfrm>
          <a:prstGeom prst="rect">
            <a:avLst/>
          </a:prstGeom>
        </p:spPr>
        <p:txBody>
          <a:bodyPr vert="horz" lIns="0" tIns="0" rIns="0" bIns="0" rtlCol="0" anchor="t" anchorCtr="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Title"/>
          <p:cNvSpPr>
            <a:spLocks noGrp="1"/>
          </p:cNvSpPr>
          <p:nvPr>
            <p:ph type="title"/>
          </p:nvPr>
        </p:nvSpPr>
        <p:spPr>
          <a:xfrm>
            <a:off x="417599" y="417513"/>
            <a:ext cx="12168000" cy="358778"/>
          </a:xfrm>
          <a:prstGeom prst="rect">
            <a:avLst/>
          </a:prstGeom>
        </p:spPr>
        <p:txBody>
          <a:bodyPr vert="horz" lIns="0" tIns="0" rIns="0" bIns="0" rtlCol="0" anchor="t" anchorCtr="0">
            <a:noAutofit/>
          </a:bodyPr>
          <a:lstStyle/>
          <a:p>
            <a:r>
              <a:rPr lang="en-US" dirty="0"/>
              <a:t>Slide title</a:t>
            </a:r>
            <a:endParaRPr lang="en-GB" dirty="0"/>
          </a:p>
        </p:txBody>
      </p:sp>
      <p:sp>
        <p:nvSpPr>
          <p:cNvPr id="4" name="TextBox 3"/>
          <p:cNvSpPr txBox="1"/>
          <p:nvPr>
            <p:extLst>
              <p:ext uri="{1162E1C5-73C7-4A58-AE30-91384D911F3F}">
                <p184:classification xmlns:p184="http://schemas.microsoft.com/office/powerpoint/2018/4/main" val="ftr"/>
              </p:ext>
            </p:extLst>
          </p:nvPr>
        </p:nvSpPr>
        <p:spPr>
          <a:xfrm>
            <a:off x="6316663" y="7099300"/>
            <a:ext cx="398462"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PUBLIC</a:t>
            </a:r>
          </a:p>
        </p:txBody>
      </p:sp>
      <p:sp>
        <p:nvSpPr>
          <p:cNvPr id="6" name="TextBox 5"/>
          <p:cNvSpPr txBox="1"/>
          <p:nvPr userDrawn="1"/>
        </p:nvSpPr>
        <p:spPr>
          <a:xfrm>
            <a:off x="12339639" y="7081200"/>
            <a:ext cx="374904" cy="138499"/>
          </a:xfrm>
          <a:prstGeom prst="rect">
            <a:avLst/>
          </a:prstGeom>
          <a:noFill/>
        </p:spPr>
        <p:txBody>
          <a:bodyPr vert="horz" wrap="square" lIns="0" tIns="0" rIns="0" bIns="0" rtlCol="0" anchor="ctr" anchorCtr="1">
            <a:spAutoFit/>
          </a:bodyPr>
          <a:lstStyle/>
          <a:p>
            <a:pPr marL="0" indent="0" algn="r">
              <a:spcBef>
                <a:spcPts val="0"/>
              </a:spcBef>
              <a:spcAft>
                <a:spcPts val="0"/>
              </a:spcAft>
              <a:buClr>
                <a:srgbClr val="DB0011"/>
              </a:buClr>
              <a:buSzPct val="80000"/>
              <a:buFont typeface="Wingdings" panose="05000000000000000000" pitchFamily="2" charset="2"/>
              <a:buNone/>
            </a:pPr>
            <a:fld id="{693A65D1-5134-4ACA-A31A-EEB0AA616A36}" type="slidenum">
              <a:rPr lang="en-US" sz="900" smtClean="0">
                <a:solidFill>
                  <a:srgbClr val="000000"/>
                </a:solidFill>
                <a:latin typeface="Univers Next for HSBC Light" panose="020B0403030202020203" pitchFamily="34" charset="0"/>
              </a:rPr>
              <a:pPr marL="0" indent="0" algn="r">
                <a:spcBef>
                  <a:spcPts val="0"/>
                </a:spcBef>
                <a:spcAft>
                  <a:spcPts val="0"/>
                </a:spcAft>
                <a:buClr>
                  <a:srgbClr val="DB0011"/>
                </a:buClr>
                <a:buSzPct val="80000"/>
                <a:buFont typeface="Wingdings" panose="05000000000000000000" pitchFamily="2" charset="2"/>
                <a:buNone/>
              </a:pPr>
              <a:t>‹#›</a:t>
            </a:fld>
            <a:endParaRPr lang="en-US" sz="900" dirty="0">
              <a:solidFill>
                <a:srgbClr val="000000"/>
              </a:solidFill>
              <a:latin typeface="Univers Next for HSBC Light" panose="020B0403030202020203" pitchFamily="34" charset="0"/>
            </a:endParaRPr>
          </a:p>
        </p:txBody>
      </p:sp>
    </p:spTree>
    <p:extLst>
      <p:ext uri="{BB962C8B-B14F-4D97-AF65-F5344CB8AC3E}">
        <p14:creationId xmlns:p14="http://schemas.microsoft.com/office/powerpoint/2010/main" val="3562243721"/>
      </p:ext>
    </p:extLst>
  </p:cSld>
  <p:clrMap bg1="lt1" tx1="dk1" bg2="lt2" tx2="dk2" accent1="accent1" accent2="accent2" accent3="accent3" accent4="accent4" accent5="accent5" accent6="accent6" hlink="hlink" folHlink="folHlink"/>
  <p:sldLayoutIdLst>
    <p:sldLayoutId id="2147483712" r:id="rId1"/>
    <p:sldLayoutId id="2147483688" r:id="rId2"/>
    <p:sldLayoutId id="2147483720" r:id="rId3"/>
    <p:sldLayoutId id="2147483680" r:id="rId4"/>
    <p:sldLayoutId id="2147483727" r:id="rId5"/>
    <p:sldLayoutId id="2147483690" r:id="rId6"/>
    <p:sldLayoutId id="2147483691" r:id="rId7"/>
  </p:sldLayoutIdLst>
  <p:hf hdr="0" dt="0"/>
  <p:txStyles>
    <p:titleStyle>
      <a:lvl1pPr algn="l" defTabSz="975208" rtl="0" eaLnBrk="1" latinLnBrk="0" hangingPunct="1">
        <a:lnSpc>
          <a:spcPct val="80000"/>
        </a:lnSpc>
        <a:spcBef>
          <a:spcPct val="0"/>
        </a:spcBef>
        <a:buNone/>
        <a:defRPr sz="2400" b="0" kern="1200" spc="0" baseline="0">
          <a:solidFill>
            <a:srgbClr val="333333"/>
          </a:solidFill>
          <a:latin typeface="Univers Next for HSBC Bold" panose="020B0603030202020203" pitchFamily="34" charset="0"/>
          <a:ea typeface="+mj-ea"/>
          <a:cs typeface="+mj-cs"/>
        </a:defRPr>
      </a:lvl1pPr>
    </p:titleStyle>
    <p:bodyStyle>
      <a:lvl1pPr marL="0" indent="0" algn="l" defTabSz="975208" rtl="0" eaLnBrk="1" latinLnBrk="0" hangingPunct="1">
        <a:lnSpc>
          <a:spcPct val="112000"/>
        </a:lnSpc>
        <a:spcBef>
          <a:spcPts val="600"/>
        </a:spcBef>
        <a:buClr>
          <a:srgbClr val="DB0011"/>
        </a:buClr>
        <a:buSzPct val="90000"/>
        <a:buFont typeface="Wingdings" panose="05000000000000000000" pitchFamily="2" charset="2"/>
        <a:buNone/>
        <a:defRPr sz="1600" kern="1200">
          <a:solidFill>
            <a:srgbClr val="333333"/>
          </a:solidFill>
          <a:latin typeface="+mn-lt"/>
          <a:ea typeface="+mn-ea"/>
          <a:cs typeface="+mn-cs"/>
        </a:defRPr>
      </a:lvl1pPr>
      <a:lvl2pPr marL="273050" indent="-273050" algn="l" defTabSz="975208" rtl="0" eaLnBrk="1" latinLnBrk="0" hangingPunct="1">
        <a:lnSpc>
          <a:spcPct val="112000"/>
        </a:lnSpc>
        <a:spcBef>
          <a:spcPts val="600"/>
        </a:spcBef>
        <a:buClr>
          <a:srgbClr val="DB0011"/>
        </a:buClr>
        <a:buSzPct val="80000"/>
        <a:buFont typeface="Wingdings" panose="05000000000000000000" pitchFamily="2" charset="2"/>
        <a:buChar char=""/>
        <a:defRPr sz="1600" kern="1200">
          <a:solidFill>
            <a:srgbClr val="333333"/>
          </a:solidFill>
          <a:latin typeface="+mn-lt"/>
          <a:ea typeface="+mn-ea"/>
          <a:cs typeface="+mn-cs"/>
        </a:defRPr>
      </a:lvl2pPr>
      <a:lvl3pPr marL="546100" indent="-273050" algn="l" defTabSz="975208" rtl="0" eaLnBrk="1" latinLnBrk="0" hangingPunct="1">
        <a:lnSpc>
          <a:spcPct val="112000"/>
        </a:lnSpc>
        <a:spcBef>
          <a:spcPts val="600"/>
        </a:spcBef>
        <a:buClr>
          <a:srgbClr val="DB0011"/>
        </a:buClr>
        <a:buSzPct val="100000"/>
        <a:buFont typeface="Univers Next for HSBC Light" panose="020B0403030202020203" pitchFamily="34" charset="0"/>
        <a:buChar char="•"/>
        <a:tabLst>
          <a:tab pos="379247" algn="l"/>
          <a:tab pos="1241020" algn="l"/>
        </a:tabLst>
        <a:defRPr sz="1600" kern="1200">
          <a:solidFill>
            <a:srgbClr val="333333"/>
          </a:solidFill>
          <a:latin typeface="+mn-lt"/>
          <a:ea typeface="+mn-ea"/>
          <a:cs typeface="+mn-cs"/>
        </a:defRPr>
      </a:lvl3pPr>
      <a:lvl4pPr marL="801688" indent="-255588" algn="l" defTabSz="975208" rtl="0" eaLnBrk="1" latinLnBrk="0" hangingPunct="1">
        <a:lnSpc>
          <a:spcPct val="112000"/>
        </a:lnSpc>
        <a:spcBef>
          <a:spcPts val="600"/>
        </a:spcBef>
        <a:buClr>
          <a:srgbClr val="DB0011"/>
        </a:buClr>
        <a:buSzPct val="100000"/>
        <a:buFont typeface="Univers Next for HSBC Light" panose="020B0403030202020203" pitchFamily="34" charset="0"/>
        <a:buChar char="–"/>
        <a:tabLst/>
        <a:defRPr sz="1600" kern="1200">
          <a:solidFill>
            <a:srgbClr val="333333"/>
          </a:solidFill>
          <a:latin typeface="+mn-lt"/>
          <a:ea typeface="+mn-ea"/>
          <a:cs typeface="+mn-cs"/>
        </a:defRPr>
      </a:lvl4pPr>
      <a:lvl5pPr marL="1171575" indent="-273050" algn="l" defTabSz="975208" rtl="0" eaLnBrk="1" latinLnBrk="0" hangingPunct="1">
        <a:lnSpc>
          <a:spcPct val="112000"/>
        </a:lnSpc>
        <a:spcBef>
          <a:spcPts val="600"/>
        </a:spcBef>
        <a:buClr>
          <a:srgbClr val="DB0011"/>
        </a:buClr>
        <a:buSzPct val="100000"/>
        <a:buFont typeface="Univers Next for HSBC Light" panose="020B0403030202020203" pitchFamily="34" charset="0"/>
        <a:buChar char="–"/>
        <a:tabLst>
          <a:tab pos="2007980" algn="l"/>
        </a:tabLst>
        <a:defRPr sz="1600" kern="1200">
          <a:solidFill>
            <a:srgbClr val="333333"/>
          </a:solidFill>
          <a:latin typeface="+mn-lt"/>
          <a:ea typeface="+mn-ea"/>
          <a:cs typeface="+mn-cs"/>
        </a:defRPr>
      </a:lvl5pPr>
      <a:lvl6pPr marL="2681821"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425"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029"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632"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208" rtl="0" eaLnBrk="1" latinLnBrk="0" hangingPunct="1">
        <a:defRPr sz="1280" kern="1200">
          <a:solidFill>
            <a:schemeClr val="tx1"/>
          </a:solidFill>
          <a:latin typeface="+mn-lt"/>
          <a:ea typeface="+mn-ea"/>
          <a:cs typeface="+mn-cs"/>
        </a:defRPr>
      </a:lvl1pPr>
      <a:lvl2pPr marL="487604" algn="l" defTabSz="975208" rtl="0" eaLnBrk="1" latinLnBrk="0" hangingPunct="1">
        <a:defRPr sz="1280" kern="1200">
          <a:solidFill>
            <a:schemeClr val="tx1"/>
          </a:solidFill>
          <a:latin typeface="+mn-lt"/>
          <a:ea typeface="+mn-ea"/>
          <a:cs typeface="+mn-cs"/>
        </a:defRPr>
      </a:lvl2pPr>
      <a:lvl3pPr marL="975208" algn="l" defTabSz="975208" rtl="0" eaLnBrk="1" latinLnBrk="0" hangingPunct="1">
        <a:defRPr sz="1280" kern="1200">
          <a:solidFill>
            <a:schemeClr val="tx1"/>
          </a:solidFill>
          <a:latin typeface="+mn-lt"/>
          <a:ea typeface="+mn-ea"/>
          <a:cs typeface="+mn-cs"/>
        </a:defRPr>
      </a:lvl3pPr>
      <a:lvl4pPr marL="1462811" algn="l" defTabSz="975208" rtl="0" eaLnBrk="1" latinLnBrk="0" hangingPunct="1">
        <a:defRPr sz="1280" kern="1200">
          <a:solidFill>
            <a:schemeClr val="tx1"/>
          </a:solidFill>
          <a:latin typeface="+mn-lt"/>
          <a:ea typeface="+mn-ea"/>
          <a:cs typeface="+mn-cs"/>
        </a:defRPr>
      </a:lvl4pPr>
      <a:lvl5pPr marL="1950415" algn="l" defTabSz="975208" rtl="0" eaLnBrk="1" latinLnBrk="0" hangingPunct="1">
        <a:defRPr sz="1280" kern="1200">
          <a:solidFill>
            <a:schemeClr val="tx1"/>
          </a:solidFill>
          <a:latin typeface="+mn-lt"/>
          <a:ea typeface="+mn-ea"/>
          <a:cs typeface="+mn-cs"/>
        </a:defRPr>
      </a:lvl5pPr>
      <a:lvl6pPr marL="2438019" algn="l" defTabSz="975208" rtl="0" eaLnBrk="1" latinLnBrk="0" hangingPunct="1">
        <a:defRPr sz="1280" kern="1200">
          <a:solidFill>
            <a:schemeClr val="tx1"/>
          </a:solidFill>
          <a:latin typeface="+mn-lt"/>
          <a:ea typeface="+mn-ea"/>
          <a:cs typeface="+mn-cs"/>
        </a:defRPr>
      </a:lvl6pPr>
      <a:lvl7pPr marL="2925623" algn="l" defTabSz="975208" rtl="0" eaLnBrk="1" latinLnBrk="0" hangingPunct="1">
        <a:defRPr sz="1280" kern="1200">
          <a:solidFill>
            <a:schemeClr val="tx1"/>
          </a:solidFill>
          <a:latin typeface="+mn-lt"/>
          <a:ea typeface="+mn-ea"/>
          <a:cs typeface="+mn-cs"/>
        </a:defRPr>
      </a:lvl7pPr>
      <a:lvl8pPr marL="3413227" algn="l" defTabSz="975208" rtl="0" eaLnBrk="1" latinLnBrk="0" hangingPunct="1">
        <a:defRPr sz="1280" kern="1200">
          <a:solidFill>
            <a:schemeClr val="tx1"/>
          </a:solidFill>
          <a:latin typeface="+mn-lt"/>
          <a:ea typeface="+mn-ea"/>
          <a:cs typeface="+mn-cs"/>
        </a:defRPr>
      </a:lvl8pPr>
      <a:lvl9pPr marL="3900830" algn="l" defTabSz="975208" rtl="0" eaLnBrk="1" latinLnBrk="0" hangingPunct="1">
        <a:defRPr sz="128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3" userDrawn="1">
          <p15:clr>
            <a:srgbClr val="F26B43"/>
          </p15:clr>
        </p15:guide>
        <p15:guide id="4" pos="7928" userDrawn="1">
          <p15:clr>
            <a:srgbClr val="F26B43"/>
          </p15:clr>
        </p15:guide>
        <p15:guide id="5" pos="263" userDrawn="1">
          <p15:clr>
            <a:srgbClr val="F26B43"/>
          </p15:clr>
        </p15:guide>
        <p15:guide id="6" orient="horz" pos="1102" userDrawn="1">
          <p15:clr>
            <a:srgbClr val="F26B43"/>
          </p15:clr>
        </p15:guide>
        <p15:guide id="8" orient="horz" pos="4345" userDrawn="1">
          <p15:clr>
            <a:srgbClr val="F26B43"/>
          </p15:clr>
        </p15:guide>
        <p15:guide id="9" orient="horz" pos="4096" userDrawn="1">
          <p15:clr>
            <a:srgbClr val="F26B43"/>
          </p15:clr>
        </p15:guide>
        <p15:guide id="10" orient="horz" pos="8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8.png"/><Relationship Id="rId4" Type="http://schemas.openxmlformats.org/officeDocument/2006/relationships/diagramLayout" Target="../diagrams/layout15.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6.xml"/><Relationship Id="rId7" Type="http://schemas.openxmlformats.org/officeDocument/2006/relationships/image" Target="../media/image9.png"/><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bostonfed.org/-/media/Documents/events/STM/first/heinecke.pdf" TargetMode="External"/><Relationship Id="rId2" Type="http://schemas.openxmlformats.org/officeDocument/2006/relationships/hyperlink" Target="https://www.federalreserve.gov/supervisionreg/srletters/sr1107.htm" TargetMode="External"/><Relationship Id="rId1" Type="http://schemas.openxmlformats.org/officeDocument/2006/relationships/slideLayout" Target="../slideLayouts/slideLayout4.xml"/><Relationship Id="rId5" Type="http://schemas.openxmlformats.org/officeDocument/2006/relationships/hyperlink" Target="https://www.moodysanalytics.com/risk-perspectives-magazine/risk-data-management/regulatory-spotlight/what-if-ppnr-research-proves-fruitless" TargetMode="External"/><Relationship Id="rId4" Type="http://schemas.openxmlformats.org/officeDocument/2006/relationships/hyperlink" Target="https://www.mckinsey.com/~/media/mckinsey/dotcom/client_service/risk/pdfs/developing_robust_ppnr_estimates.ash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5AB06961-3F88-234C-B6CE-B823699622F9}"/>
              </a:ext>
            </a:extLst>
          </p:cNvPr>
          <p:cNvSpPr>
            <a:spLocks noGrp="1"/>
          </p:cNvSpPr>
          <p:nvPr>
            <p:ph type="body" sz="quarter" idx="10"/>
          </p:nvPr>
        </p:nvSpPr>
        <p:spPr>
          <a:xfrm>
            <a:off x="340063" y="5465789"/>
            <a:ext cx="6088533" cy="667849"/>
          </a:xfrm>
        </p:spPr>
        <p:txBody>
          <a:bodyPr/>
          <a:lstStyle/>
          <a:p>
            <a:pPr>
              <a:tabLst>
                <a:tab pos="1508125" algn="l"/>
              </a:tabLst>
            </a:pPr>
            <a:r>
              <a:rPr lang="en-US" b="1" dirty="0">
                <a:latin typeface="Univers Next for HSBC Regular" panose="020B0503030202020203" pitchFamily="34" charset="0"/>
              </a:rPr>
              <a:t>Prepared by:</a:t>
            </a:r>
            <a:r>
              <a:rPr lang="en-US" dirty="0"/>
              <a:t>	Kamil Stajerski, Marcin Nowik</a:t>
            </a:r>
          </a:p>
          <a:p>
            <a:pPr>
              <a:tabLst>
                <a:tab pos="1508125" algn="l"/>
              </a:tabLst>
            </a:pPr>
            <a:r>
              <a:rPr lang="en-US" b="1" dirty="0">
                <a:latin typeface="Univers Next for HSBC Regular" panose="020B0503030202020203" pitchFamily="34" charset="0"/>
              </a:rPr>
              <a:t>Date:</a:t>
            </a:r>
            <a:r>
              <a:rPr lang="en-US" dirty="0"/>
              <a:t>	27/04/2026</a:t>
            </a:r>
          </a:p>
        </p:txBody>
      </p:sp>
      <p:sp>
        <p:nvSpPr>
          <p:cNvPr id="24" name="Title 23">
            <a:extLst>
              <a:ext uri="{FF2B5EF4-FFF2-40B4-BE49-F238E27FC236}">
                <a16:creationId xmlns:a16="http://schemas.microsoft.com/office/drawing/2014/main" id="{915296C5-0C1C-8E4E-BDD6-FD2A80A529B1}"/>
              </a:ext>
            </a:extLst>
          </p:cNvPr>
          <p:cNvSpPr>
            <a:spLocks noGrp="1"/>
          </p:cNvSpPr>
          <p:nvPr>
            <p:ph type="ctrTitle"/>
          </p:nvPr>
        </p:nvSpPr>
        <p:spPr>
          <a:xfrm>
            <a:off x="340063" y="415925"/>
            <a:ext cx="11661437" cy="2423528"/>
          </a:xfrm>
        </p:spPr>
        <p:txBody>
          <a:bodyPr/>
          <a:lstStyle/>
          <a:p>
            <a:r>
              <a:rPr lang="en-GB" sz="5400" dirty="0"/>
              <a:t>Risk Management in</a:t>
            </a:r>
            <a:br>
              <a:rPr lang="pl-PL" sz="5400" dirty="0"/>
            </a:br>
            <a:r>
              <a:rPr lang="en-GB" sz="5400" dirty="0"/>
              <a:t>Pre-provision Net Revenue Forecasting</a:t>
            </a:r>
            <a:endParaRPr lang="en-US" sz="5400" dirty="0"/>
          </a:p>
        </p:txBody>
      </p:sp>
    </p:spTree>
    <p:extLst>
      <p:ext uri="{BB962C8B-B14F-4D97-AF65-F5344CB8AC3E}">
        <p14:creationId xmlns:p14="http://schemas.microsoft.com/office/powerpoint/2010/main" val="1487917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C53B9C-BB4A-901B-D027-5876BDBDD119}"/>
              </a:ext>
            </a:extLst>
          </p:cNvPr>
          <p:cNvSpPr>
            <a:spLocks noGrp="1"/>
          </p:cNvSpPr>
          <p:nvPr>
            <p:ph type="body" sz="quarter" idx="10"/>
          </p:nvPr>
        </p:nvSpPr>
        <p:spPr>
          <a:xfrm>
            <a:off x="417513" y="3135787"/>
            <a:ext cx="5086140" cy="1023531"/>
          </a:xfrm>
        </p:spPr>
        <p:txBody>
          <a:bodyPr/>
          <a:lstStyle/>
          <a:p>
            <a:r>
              <a:rPr lang="en-GB" dirty="0"/>
              <a:t>Challenges to B</a:t>
            </a:r>
            <a:r>
              <a:rPr lang="pl-PL" dirty="0"/>
              <a:t>alance </a:t>
            </a:r>
            <a:r>
              <a:rPr lang="en-GB" dirty="0"/>
              <a:t>S</a:t>
            </a:r>
            <a:r>
              <a:rPr lang="pl-PL" dirty="0"/>
              <a:t>heet</a:t>
            </a:r>
            <a:r>
              <a:rPr lang="en-GB" dirty="0"/>
              <a:t> P</a:t>
            </a:r>
            <a:r>
              <a:rPr lang="pl-PL" dirty="0"/>
              <a:t>rofit and Loss </a:t>
            </a:r>
            <a:r>
              <a:rPr lang="en-GB" dirty="0"/>
              <a:t>modelling</a:t>
            </a:r>
          </a:p>
        </p:txBody>
      </p:sp>
      <p:sp>
        <p:nvSpPr>
          <p:cNvPr id="3" name="Subtitle 2">
            <a:extLst>
              <a:ext uri="{FF2B5EF4-FFF2-40B4-BE49-F238E27FC236}">
                <a16:creationId xmlns:a16="http://schemas.microsoft.com/office/drawing/2014/main" id="{9F7BA0AD-AB1A-9FA4-DD3A-1879403BBEF6}"/>
              </a:ext>
            </a:extLst>
          </p:cNvPr>
          <p:cNvSpPr>
            <a:spLocks noGrp="1"/>
          </p:cNvSpPr>
          <p:nvPr>
            <p:ph type="subTitle" idx="1"/>
          </p:nvPr>
        </p:nvSpPr>
        <p:spPr/>
        <p:txBody>
          <a:bodyPr/>
          <a:lstStyle/>
          <a:p>
            <a:r>
              <a:rPr lang="en-GB" sz="6600" dirty="0"/>
              <a:t>Risk</a:t>
            </a:r>
            <a:r>
              <a:rPr lang="pl-PL" sz="6600" dirty="0"/>
              <a:t> Management</a:t>
            </a:r>
            <a:endParaRPr lang="en-GB" sz="6600" dirty="0"/>
          </a:p>
        </p:txBody>
      </p:sp>
    </p:spTree>
    <p:extLst>
      <p:ext uri="{BB962C8B-B14F-4D97-AF65-F5344CB8AC3E}">
        <p14:creationId xmlns:p14="http://schemas.microsoft.com/office/powerpoint/2010/main" val="399442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E4EC5-D0BD-509C-8A1C-F1B2D194139E}"/>
            </a:ext>
          </a:extLst>
        </p:cNvPr>
        <p:cNvGrpSpPr/>
        <p:nvPr/>
      </p:nvGrpSpPr>
      <p:grpSpPr>
        <a:xfrm>
          <a:off x="0" y="0"/>
          <a:ext cx="0" cy="0"/>
          <a:chOff x="0" y="0"/>
          <a:chExt cx="0" cy="0"/>
        </a:xfrm>
      </p:grpSpPr>
      <p:sp>
        <p:nvSpPr>
          <p:cNvPr id="3" name="Object 1">
            <a:extLst>
              <a:ext uri="{FF2B5EF4-FFF2-40B4-BE49-F238E27FC236}">
                <a16:creationId xmlns:a16="http://schemas.microsoft.com/office/drawing/2014/main" id="{24EC1450-8BE4-0661-A189-6B7B17E7627D}"/>
              </a:ext>
            </a:extLst>
          </p:cNvPr>
          <p:cNvSpPr/>
          <p:nvPr/>
        </p:nvSpPr>
        <p:spPr>
          <a:xfrm>
            <a:off x="558551" y="712903"/>
            <a:ext cx="8240434" cy="313104"/>
          </a:xfrm>
          <a:prstGeom prst="rect">
            <a:avLst/>
          </a:prstGeom>
          <a:solidFill>
            <a:schemeClr val="bg1"/>
          </a:solidFill>
        </p:spPr>
        <p:txBody>
          <a:bodyPr wrap="square" rtlCol="0" anchor="ctr"/>
          <a:lstStyle>
            <a:defPPr>
              <a:defRPr lang="en-GB"/>
            </a:defPPr>
            <a:lvl1pPr algn="ctr" rtl="0" eaLnBrk="0" fontAlgn="base" hangingPunct="0">
              <a:spcBef>
                <a:spcPct val="0"/>
              </a:spcBef>
              <a:spcAft>
                <a:spcPct val="0"/>
              </a:spcAft>
              <a:defRPr sz="1200" b="1" kern="1200">
                <a:solidFill>
                  <a:schemeClr val="tx1"/>
                </a:solidFill>
                <a:latin typeface="Arial" charset="0"/>
                <a:ea typeface="+mn-ea"/>
                <a:cs typeface="Arial" charset="0"/>
              </a:defRPr>
            </a:lvl1pPr>
            <a:lvl2pPr marL="457200" algn="ctr" rtl="0" eaLnBrk="0" fontAlgn="base" hangingPunct="0">
              <a:spcBef>
                <a:spcPct val="0"/>
              </a:spcBef>
              <a:spcAft>
                <a:spcPct val="0"/>
              </a:spcAft>
              <a:defRPr sz="1200" b="1" kern="1200">
                <a:solidFill>
                  <a:schemeClr val="tx1"/>
                </a:solidFill>
                <a:latin typeface="Arial" charset="0"/>
                <a:ea typeface="+mn-ea"/>
                <a:cs typeface="Arial" charset="0"/>
              </a:defRPr>
            </a:lvl2pPr>
            <a:lvl3pPr marL="914400" algn="ctr" rtl="0" eaLnBrk="0" fontAlgn="base" hangingPunct="0">
              <a:spcBef>
                <a:spcPct val="0"/>
              </a:spcBef>
              <a:spcAft>
                <a:spcPct val="0"/>
              </a:spcAft>
              <a:defRPr sz="1200" b="1" kern="1200">
                <a:solidFill>
                  <a:schemeClr val="tx1"/>
                </a:solidFill>
                <a:latin typeface="Arial" charset="0"/>
                <a:ea typeface="+mn-ea"/>
                <a:cs typeface="Arial" charset="0"/>
              </a:defRPr>
            </a:lvl3pPr>
            <a:lvl4pPr marL="1371600" algn="ctr" rtl="0" eaLnBrk="0" fontAlgn="base" hangingPunct="0">
              <a:spcBef>
                <a:spcPct val="0"/>
              </a:spcBef>
              <a:spcAft>
                <a:spcPct val="0"/>
              </a:spcAft>
              <a:defRPr sz="1200" b="1" kern="1200">
                <a:solidFill>
                  <a:schemeClr val="tx1"/>
                </a:solidFill>
                <a:latin typeface="Arial" charset="0"/>
                <a:ea typeface="+mn-ea"/>
                <a:cs typeface="Arial" charset="0"/>
              </a:defRPr>
            </a:lvl4pPr>
            <a:lvl5pPr marL="1828800" algn="ctr" rtl="0" eaLnBrk="0" fontAlgn="base" hangingPunct="0">
              <a:spcBef>
                <a:spcPct val="0"/>
              </a:spcBef>
              <a:spcAft>
                <a:spcPct val="0"/>
              </a:spcAft>
              <a:defRPr sz="1200" b="1" kern="1200">
                <a:solidFill>
                  <a:schemeClr val="tx1"/>
                </a:solidFill>
                <a:latin typeface="Arial" charset="0"/>
                <a:ea typeface="+mn-ea"/>
                <a:cs typeface="Arial" charset="0"/>
              </a:defRPr>
            </a:lvl5pPr>
            <a:lvl6pPr marL="2286000" algn="l" defTabSz="914400" rtl="0" eaLnBrk="1" latinLnBrk="0" hangingPunct="1">
              <a:defRPr sz="1200" b="1" kern="1200">
                <a:solidFill>
                  <a:schemeClr val="tx1"/>
                </a:solidFill>
                <a:latin typeface="Arial" charset="0"/>
                <a:ea typeface="+mn-ea"/>
                <a:cs typeface="Arial" charset="0"/>
              </a:defRPr>
            </a:lvl6pPr>
            <a:lvl7pPr marL="2743200" algn="l" defTabSz="914400" rtl="0" eaLnBrk="1" latinLnBrk="0" hangingPunct="1">
              <a:defRPr sz="1200" b="1" kern="1200">
                <a:solidFill>
                  <a:schemeClr val="tx1"/>
                </a:solidFill>
                <a:latin typeface="Arial" charset="0"/>
                <a:ea typeface="+mn-ea"/>
                <a:cs typeface="Arial" charset="0"/>
              </a:defRPr>
            </a:lvl7pPr>
            <a:lvl8pPr marL="3200400" algn="l" defTabSz="914400" rtl="0" eaLnBrk="1" latinLnBrk="0" hangingPunct="1">
              <a:defRPr sz="1200" b="1" kern="1200">
                <a:solidFill>
                  <a:schemeClr val="tx1"/>
                </a:solidFill>
                <a:latin typeface="Arial" charset="0"/>
                <a:ea typeface="+mn-ea"/>
                <a:cs typeface="Arial" charset="0"/>
              </a:defRPr>
            </a:lvl8pPr>
            <a:lvl9pPr marL="3657600" algn="l" defTabSz="914400" rtl="0" eaLnBrk="1" latinLnBrk="0" hangingPunct="1">
              <a:defRPr sz="1200" b="1" kern="1200">
                <a:solidFill>
                  <a:schemeClr val="tx1"/>
                </a:solidFill>
                <a:latin typeface="Arial" charset="0"/>
                <a:ea typeface="+mn-ea"/>
                <a:cs typeface="Arial" charset="0"/>
              </a:defRPr>
            </a:lvl9pPr>
          </a:lstStyle>
          <a:p>
            <a:pPr algn="l" defTabSz="754380" eaLnBrk="1" fontAlgn="auto" hangingPunct="1">
              <a:spcBef>
                <a:spcPts val="0"/>
              </a:spcBef>
              <a:spcAft>
                <a:spcPts val="0"/>
              </a:spcAft>
              <a:defRPr/>
            </a:pPr>
            <a:r>
              <a:rPr lang="en-US" sz="1600" dirty="0">
                <a:solidFill>
                  <a:prstClr val="black"/>
                </a:solidFill>
                <a:latin typeface="Univers Next for HSBC Light" panose="020B0403030202020203" pitchFamily="34" charset="0"/>
                <a:ea typeface="Calibri" panose="020F0502020204030204" pitchFamily="34" charset="0"/>
                <a:cs typeface="+mn-cs"/>
              </a:rPr>
              <a:t>The Bank’s Asset Balance and Income are influenced by various key risks</a:t>
            </a:r>
            <a:endParaRPr lang="en-US" sz="1485" b="0" dirty="0">
              <a:solidFill>
                <a:srgbClr val="C00000"/>
              </a:solidFill>
              <a:latin typeface="Univers Next for HSBC Light" panose="020B0403030202020203" pitchFamily="34" charset="0"/>
              <a:ea typeface="Calibri" panose="020F0502020204030204" pitchFamily="34" charset="0"/>
              <a:cs typeface="+mn-cs"/>
            </a:endParaRPr>
          </a:p>
        </p:txBody>
      </p:sp>
      <p:sp>
        <p:nvSpPr>
          <p:cNvPr id="4" name="Title 1">
            <a:extLst>
              <a:ext uri="{FF2B5EF4-FFF2-40B4-BE49-F238E27FC236}">
                <a16:creationId xmlns:a16="http://schemas.microsoft.com/office/drawing/2014/main" id="{F54FCA54-04EF-152F-E9E6-6A86C68789DD}"/>
              </a:ext>
            </a:extLst>
          </p:cNvPr>
          <p:cNvSpPr txBox="1">
            <a:spLocks/>
          </p:cNvSpPr>
          <p:nvPr/>
        </p:nvSpPr>
        <p:spPr>
          <a:xfrm>
            <a:off x="400050" y="266943"/>
            <a:ext cx="9253728" cy="241797"/>
          </a:xfrm>
          <a:prstGeom prst="rect">
            <a:avLst/>
          </a:prstGeom>
        </p:spPr>
        <p:txBody>
          <a:bodyPr/>
          <a:lstStyle>
            <a:lvl1pPr algn="l" defTabSz="975208" rtl="0" eaLnBrk="1" latinLnBrk="0" hangingPunct="1">
              <a:lnSpc>
                <a:spcPct val="80000"/>
              </a:lnSpc>
              <a:spcBef>
                <a:spcPct val="0"/>
              </a:spcBef>
              <a:buNone/>
              <a:defRPr sz="2400" b="0" kern="1200" spc="0" baseline="0">
                <a:solidFill>
                  <a:srgbClr val="333333"/>
                </a:solidFill>
                <a:latin typeface="Univers Next for HSBC Bold" panose="020B0603030202020203" pitchFamily="34" charset="0"/>
                <a:ea typeface="+mj-ea"/>
                <a:cs typeface="+mj-cs"/>
              </a:defRPr>
            </a:lvl1pPr>
          </a:lstStyle>
          <a:p>
            <a:endParaRPr lang="en-US" dirty="0"/>
          </a:p>
        </p:txBody>
      </p:sp>
      <p:graphicFrame>
        <p:nvGraphicFramePr>
          <p:cNvPr id="5" name="Diagram 4">
            <a:extLst>
              <a:ext uri="{FF2B5EF4-FFF2-40B4-BE49-F238E27FC236}">
                <a16:creationId xmlns:a16="http://schemas.microsoft.com/office/drawing/2014/main" id="{78DAC828-CFAF-06CD-03AF-40399F832A71}"/>
              </a:ext>
            </a:extLst>
          </p:cNvPr>
          <p:cNvGraphicFramePr/>
          <p:nvPr>
            <p:extLst>
              <p:ext uri="{D42A27DB-BD31-4B8C-83A1-F6EECF244321}">
                <p14:modId xmlns:p14="http://schemas.microsoft.com/office/powerpoint/2010/main" val="724408820"/>
              </p:ext>
            </p:extLst>
          </p:nvPr>
        </p:nvGraphicFramePr>
        <p:xfrm>
          <a:off x="558551" y="639423"/>
          <a:ext cx="12087225" cy="460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a:extLst>
              <a:ext uri="{FF2B5EF4-FFF2-40B4-BE49-F238E27FC236}">
                <a16:creationId xmlns:a16="http://schemas.microsoft.com/office/drawing/2014/main" id="{7CC42251-F0E6-FBCE-44A4-03A56329E7A5}"/>
              </a:ext>
            </a:extLst>
          </p:cNvPr>
          <p:cNvGraphicFramePr/>
          <p:nvPr>
            <p:extLst>
              <p:ext uri="{D42A27DB-BD31-4B8C-83A1-F6EECF244321}">
                <p14:modId xmlns:p14="http://schemas.microsoft.com/office/powerpoint/2010/main" val="3901331647"/>
              </p:ext>
            </p:extLst>
          </p:nvPr>
        </p:nvGraphicFramePr>
        <p:xfrm>
          <a:off x="558552" y="1146629"/>
          <a:ext cx="12087225" cy="50690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20650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2105B36-2588-9DB5-EA3A-1A755052AAA0}"/>
              </a:ext>
            </a:extLst>
          </p:cNvPr>
          <p:cNvGraphicFramePr/>
          <p:nvPr>
            <p:extLst>
              <p:ext uri="{D42A27DB-BD31-4B8C-83A1-F6EECF244321}">
                <p14:modId xmlns:p14="http://schemas.microsoft.com/office/powerpoint/2010/main" val="2191502521"/>
              </p:ext>
            </p:extLst>
          </p:nvPr>
        </p:nvGraphicFramePr>
        <p:xfrm>
          <a:off x="431229" y="371940"/>
          <a:ext cx="12140754" cy="6749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8470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5A6F3-4A30-1556-A3FB-50BA72ECA0D9}"/>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764FD1C-BC29-93EB-C28E-28A768E9D564}"/>
              </a:ext>
            </a:extLst>
          </p:cNvPr>
          <p:cNvGraphicFramePr/>
          <p:nvPr>
            <p:extLst>
              <p:ext uri="{D42A27DB-BD31-4B8C-83A1-F6EECF244321}">
                <p14:modId xmlns:p14="http://schemas.microsoft.com/office/powerpoint/2010/main" val="4219428752"/>
              </p:ext>
            </p:extLst>
          </p:nvPr>
        </p:nvGraphicFramePr>
        <p:xfrm>
          <a:off x="431229" y="371940"/>
          <a:ext cx="12140754" cy="4647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554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18375CC-5E10-9BCD-FF52-0426239E953C}"/>
              </a:ext>
            </a:extLst>
          </p:cNvPr>
          <p:cNvGraphicFramePr/>
          <p:nvPr>
            <p:extLst>
              <p:ext uri="{D42A27DB-BD31-4B8C-83A1-F6EECF244321}">
                <p14:modId xmlns:p14="http://schemas.microsoft.com/office/powerpoint/2010/main" val="3465138887"/>
              </p:ext>
            </p:extLst>
          </p:nvPr>
        </p:nvGraphicFramePr>
        <p:xfrm>
          <a:off x="314280" y="791622"/>
          <a:ext cx="12087225" cy="5682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7DC32CD-4DEC-A1C9-E9CE-AFBADB2FDAA6}"/>
              </a:ext>
            </a:extLst>
          </p:cNvPr>
          <p:cNvSpPr txBox="1"/>
          <p:nvPr/>
        </p:nvSpPr>
        <p:spPr>
          <a:xfrm>
            <a:off x="1177525" y="2139632"/>
            <a:ext cx="10808002" cy="1277273"/>
          </a:xfrm>
          <a:prstGeom prst="rect">
            <a:avLst/>
          </a:prstGeom>
          <a:noFill/>
        </p:spPr>
        <p:txBody>
          <a:bodyPr wrap="square" rtlCol="0">
            <a:spAutoFit/>
          </a:bodyPr>
          <a:lstStyle/>
          <a:p>
            <a:pPr marL="171450" lvl="0" indent="-171450" algn="l">
              <a:buFont typeface="Wingdings" panose="05000000000000000000" pitchFamily="2" charset="2"/>
              <a:buChar char="q"/>
            </a:pPr>
            <a:r>
              <a:rPr lang="en-US" sz="1200" b="1" dirty="0">
                <a:latin typeface="Univers Next for HSBC Light" panose="020B0403030202020203" pitchFamily="34" charset="0"/>
              </a:rPr>
              <a:t>Net Interest Margin (NIM): </a:t>
            </a:r>
            <a:r>
              <a:rPr lang="en-US" sz="1200" b="0" dirty="0">
                <a:latin typeface="Univers Next for HSBC Light" panose="020B0403030202020203" pitchFamily="34" charset="0"/>
              </a:rPr>
              <a:t>Bank makes money primarily by borrowing funds at lower short-term rates (e.g., deposits, short-term loans) and lending those funds at a higher long-term rates (e.g., mortgages). When interest rate rises, the cost of funds increases more quickly than the yield on assets, compressing the net interest margin. Conversely, when interest rate falls, the net interest margin tends to widen.</a:t>
            </a:r>
            <a:endParaRPr lang="en-US" b="1" dirty="0">
              <a:latin typeface="Univers Next for HSBC Light" panose="020B0403030202020203" pitchFamily="34" charset="0"/>
            </a:endParaRPr>
          </a:p>
          <a:p>
            <a:pPr marL="171450" lvl="0" indent="-171450" algn="l">
              <a:spcBef>
                <a:spcPts val="600"/>
              </a:spcBef>
              <a:buFont typeface="Wingdings" panose="05000000000000000000" pitchFamily="2" charset="2"/>
              <a:buChar char="q"/>
            </a:pPr>
            <a:r>
              <a:rPr lang="en-US" sz="1200" b="1" dirty="0">
                <a:latin typeface="Univers Next for HSBC Light" panose="020B0403030202020203" pitchFamily="34" charset="0"/>
              </a:rPr>
              <a:t>Asset and Liability Mismatch</a:t>
            </a:r>
            <a:r>
              <a:rPr lang="en-US" sz="1200" dirty="0">
                <a:latin typeface="Univers Next for HSBC Light" panose="020B0403030202020203" pitchFamily="34" charset="0"/>
              </a:rPr>
              <a:t>: </a:t>
            </a:r>
            <a:r>
              <a:rPr lang="en-US" sz="1200" b="0" dirty="0">
                <a:latin typeface="Univers Next for HSBC Light" panose="020B0403030202020203" pitchFamily="34" charset="0"/>
              </a:rPr>
              <a:t>Bank typically has mix of fixed-rate and variable-rate assets and liabilities. If a bank’s assets, such as loans, have longer maturities than its liabilities, such as deposits, it faces the risk that rising interest rate will lead to a decline in the values of its assets relative to liabilities.</a:t>
            </a:r>
            <a:endParaRPr lang="en-US" b="0" dirty="0">
              <a:latin typeface="Univers Next for HSBC Light" panose="020B0403030202020203" pitchFamily="34" charset="0"/>
            </a:endParaRPr>
          </a:p>
        </p:txBody>
      </p:sp>
      <p:sp>
        <p:nvSpPr>
          <p:cNvPr id="7" name="TextBox 6">
            <a:extLst>
              <a:ext uri="{FF2B5EF4-FFF2-40B4-BE49-F238E27FC236}">
                <a16:creationId xmlns:a16="http://schemas.microsoft.com/office/drawing/2014/main" id="{53C2E836-74AF-E8C3-5F84-88D154990BA3}"/>
              </a:ext>
            </a:extLst>
          </p:cNvPr>
          <p:cNvSpPr txBox="1"/>
          <p:nvPr/>
        </p:nvSpPr>
        <p:spPr>
          <a:xfrm>
            <a:off x="5839865" y="4443232"/>
            <a:ext cx="6145662" cy="1015663"/>
          </a:xfrm>
          <a:prstGeom prst="rect">
            <a:avLst/>
          </a:prstGeom>
          <a:noFill/>
        </p:spPr>
        <p:txBody>
          <a:bodyPr wrap="square" rtlCol="0">
            <a:spAutoFit/>
          </a:bodyPr>
          <a:lstStyle/>
          <a:p>
            <a:pPr marL="171450" lvl="0" indent="-171450">
              <a:spcBef>
                <a:spcPts val="600"/>
              </a:spcBef>
              <a:spcAft>
                <a:spcPts val="600"/>
              </a:spcAft>
              <a:buFont typeface="Arial" panose="020B0604020202020204" pitchFamily="34" charset="0"/>
              <a:buChar char="•"/>
            </a:pPr>
            <a:r>
              <a:rPr lang="en-US" sz="1200" dirty="0">
                <a:latin typeface="Univers Next for HSBC Light" panose="020B0403030202020203" pitchFamily="34" charset="0"/>
              </a:rPr>
              <a:t>Fig 1. shows several sharp turns in the federal funds rates, reflecting the Federal Reserve’s efforts to adapt its monetary policy stance to changing economic conditions and risks. However, many studies suggested that monetary policy may have been overly aggressive (</a:t>
            </a:r>
            <a:r>
              <a:rPr lang="en-US" sz="1200" i="1" dirty="0">
                <a:latin typeface="Univers Next for HSBC Light" panose="020B0403030202020203" pitchFamily="34" charset="0"/>
              </a:rPr>
              <a:t>Adrian, Erceg and Natalucci 2023, Bernanke 2015, Lachman 2018, Stone 2023</a:t>
            </a:r>
            <a:r>
              <a:rPr lang="en-US" sz="1200" dirty="0">
                <a:latin typeface="Univers Next for HSBC Light" panose="020B0403030202020203" pitchFamily="34" charset="0"/>
              </a:rPr>
              <a:t>), which might lead uncertainties to banks. </a:t>
            </a:r>
          </a:p>
        </p:txBody>
      </p:sp>
      <p:sp>
        <p:nvSpPr>
          <p:cNvPr id="8" name="TextBox 7">
            <a:extLst>
              <a:ext uri="{FF2B5EF4-FFF2-40B4-BE49-F238E27FC236}">
                <a16:creationId xmlns:a16="http://schemas.microsoft.com/office/drawing/2014/main" id="{699FAC2A-02CB-05C1-8D5A-47921587E031}"/>
              </a:ext>
            </a:extLst>
          </p:cNvPr>
          <p:cNvSpPr txBox="1"/>
          <p:nvPr/>
        </p:nvSpPr>
        <p:spPr>
          <a:xfrm>
            <a:off x="532187" y="1523683"/>
            <a:ext cx="11815290" cy="461665"/>
          </a:xfrm>
          <a:prstGeom prst="rect">
            <a:avLst/>
          </a:prstGeom>
          <a:noFill/>
        </p:spPr>
        <p:txBody>
          <a:bodyPr wrap="square" rtlCol="0">
            <a:spAutoFit/>
          </a:bodyPr>
          <a:lstStyle/>
          <a:p>
            <a:pPr marL="171450" lvl="0" indent="-171450" algn="l">
              <a:buFont typeface="Wingdings" panose="05000000000000000000" pitchFamily="2" charset="2"/>
              <a:buChar char="Ø"/>
            </a:pPr>
            <a:r>
              <a:rPr lang="en-US" sz="1200" u="sng" dirty="0">
                <a:latin typeface="Univers Next for HSBC Light" panose="020B0403030202020203" pitchFamily="34" charset="0"/>
              </a:rPr>
              <a:t>What is Interest Rate Risk?</a:t>
            </a:r>
            <a:r>
              <a:rPr lang="en-US" sz="1200" b="0" dirty="0">
                <a:latin typeface="Univers Next for HSBC Light" panose="020B0403030202020203" pitchFamily="34" charset="0"/>
              </a:rPr>
              <a:t> Interest rate risk refers to the potential for adverse changes in interest rates to impact bank’s profitability, asset values, and financial performance. For instance, </a:t>
            </a:r>
          </a:p>
        </p:txBody>
      </p:sp>
      <p:sp>
        <p:nvSpPr>
          <p:cNvPr id="10" name="TextBox 9">
            <a:extLst>
              <a:ext uri="{FF2B5EF4-FFF2-40B4-BE49-F238E27FC236}">
                <a16:creationId xmlns:a16="http://schemas.microsoft.com/office/drawing/2014/main" id="{344A6401-3775-CA60-5406-AC6EA34B4CC7}"/>
              </a:ext>
            </a:extLst>
          </p:cNvPr>
          <p:cNvSpPr txBox="1"/>
          <p:nvPr/>
        </p:nvSpPr>
        <p:spPr>
          <a:xfrm>
            <a:off x="532187" y="3571190"/>
            <a:ext cx="11453340" cy="461665"/>
          </a:xfrm>
          <a:prstGeom prst="rect">
            <a:avLst/>
          </a:prstGeom>
          <a:noFill/>
        </p:spPr>
        <p:txBody>
          <a:bodyPr wrap="square" rtlCol="0">
            <a:spAutoFit/>
          </a:bodyPr>
          <a:lstStyle/>
          <a:p>
            <a:pPr marL="171450" indent="-171450">
              <a:buFont typeface="Wingdings" panose="05000000000000000000" pitchFamily="2" charset="2"/>
              <a:buChar char="Ø"/>
            </a:pPr>
            <a:r>
              <a:rPr lang="en-US" sz="1200" u="sng" dirty="0">
                <a:latin typeface="Univers Next for HSBC Light" panose="020B0403030202020203" pitchFamily="34" charset="0"/>
              </a:rPr>
              <a:t>Empirical Evidence</a:t>
            </a:r>
            <a:r>
              <a:rPr lang="pl-PL" sz="1200" u="sng" dirty="0">
                <a:latin typeface="Univers Next for HSBC Light" panose="020B0403030202020203" pitchFamily="34" charset="0"/>
              </a:rPr>
              <a:t>:</a:t>
            </a:r>
            <a:r>
              <a:rPr lang="pl-PL" sz="1200" dirty="0">
                <a:latin typeface="Univers Next for HSBC Light" panose="020B0403030202020203" pitchFamily="34" charset="0"/>
              </a:rPr>
              <a:t> </a:t>
            </a:r>
            <a:r>
              <a:rPr lang="en-US" sz="1200" dirty="0">
                <a:latin typeface="Univers Next for HSBC Light" panose="020B0403030202020203" pitchFamily="34" charset="0"/>
              </a:rPr>
              <a:t>In last decades, monetary policy plays a crucial role in shaping bank’s asset composition and profitability by influencing interest rates. </a:t>
            </a:r>
            <a:r>
              <a:rPr lang="pl-PL" sz="1200" dirty="0">
                <a:latin typeface="Univers Next for HSBC Light" panose="020B0403030202020203" pitchFamily="34" charset="0"/>
              </a:rPr>
              <a:t>Literature </a:t>
            </a:r>
            <a:r>
              <a:rPr lang="en-US" sz="1200" dirty="0">
                <a:latin typeface="Univers Next for HSBC Light" panose="020B0403030202020203" pitchFamily="34" charset="0"/>
              </a:rPr>
              <a:t>show</a:t>
            </a:r>
            <a:r>
              <a:rPr lang="pl-PL" sz="1200" dirty="0">
                <a:latin typeface="Univers Next for HSBC Light" panose="020B0403030202020203" pitchFamily="34" charset="0"/>
              </a:rPr>
              <a:t>s</a:t>
            </a:r>
            <a:r>
              <a:rPr lang="en-US" sz="1200" dirty="0">
                <a:latin typeface="Univers Next for HSBC Light" panose="020B0403030202020203" pitchFamily="34" charset="0"/>
              </a:rPr>
              <a:t> policy-induced interest rate increases lead banks to switch to a more expensive mix of funding sources, affecting bank profits</a:t>
            </a:r>
            <a:r>
              <a:rPr lang="en-US" sz="1200" b="0" u="none" dirty="0">
                <a:latin typeface="Univers Next for HSBC Light" panose="020B0403030202020203" pitchFamily="34" charset="0"/>
              </a:rPr>
              <a:t>.</a:t>
            </a:r>
            <a:endParaRPr lang="en-US" dirty="0"/>
          </a:p>
        </p:txBody>
      </p:sp>
      <p:sp>
        <p:nvSpPr>
          <p:cNvPr id="11" name="TextBox 10">
            <a:extLst>
              <a:ext uri="{FF2B5EF4-FFF2-40B4-BE49-F238E27FC236}">
                <a16:creationId xmlns:a16="http://schemas.microsoft.com/office/drawing/2014/main" id="{2A7607B3-435E-8594-5208-E5B994B05B9D}"/>
              </a:ext>
            </a:extLst>
          </p:cNvPr>
          <p:cNvSpPr txBox="1"/>
          <p:nvPr/>
        </p:nvSpPr>
        <p:spPr>
          <a:xfrm>
            <a:off x="601708" y="4262359"/>
            <a:ext cx="3114990" cy="231112"/>
          </a:xfrm>
          <a:prstGeom prst="rect">
            <a:avLst/>
          </a:prstGeom>
          <a:noFill/>
        </p:spPr>
        <p:txBody>
          <a:bodyPr wrap="square" rtlCol="0">
            <a:spAutoFit/>
          </a:bodyPr>
          <a:lstStyle/>
          <a:p>
            <a:r>
              <a:rPr lang="en-US" sz="900" b="0" dirty="0">
                <a:latin typeface="Univers Next for HSBC Light" panose="020B0403030202020203" pitchFamily="34" charset="0"/>
              </a:rPr>
              <a:t>Fig 1. Historical Fed Funds Rate</a:t>
            </a:r>
            <a:endParaRPr lang="en-US" sz="900" b="0" baseline="60000" dirty="0">
              <a:latin typeface="Univers Next for HSBC Light" panose="020B0403030202020203" pitchFamily="34" charset="0"/>
            </a:endParaRPr>
          </a:p>
        </p:txBody>
      </p:sp>
      <p:pic>
        <p:nvPicPr>
          <p:cNvPr id="3" name="Picture 2">
            <a:extLst>
              <a:ext uri="{FF2B5EF4-FFF2-40B4-BE49-F238E27FC236}">
                <a16:creationId xmlns:a16="http://schemas.microsoft.com/office/drawing/2014/main" id="{3E5129A8-4177-C78F-368B-4167653A7A0A}"/>
              </a:ext>
            </a:extLst>
          </p:cNvPr>
          <p:cNvPicPr>
            <a:picLocks noChangeAspect="1"/>
          </p:cNvPicPr>
          <p:nvPr/>
        </p:nvPicPr>
        <p:blipFill>
          <a:blip r:embed="rId7"/>
          <a:stretch>
            <a:fillRect/>
          </a:stretch>
        </p:blipFill>
        <p:spPr>
          <a:xfrm>
            <a:off x="107576" y="4136917"/>
            <a:ext cx="5593977" cy="2414000"/>
          </a:xfrm>
          <a:prstGeom prst="rect">
            <a:avLst/>
          </a:prstGeom>
        </p:spPr>
      </p:pic>
    </p:spTree>
    <p:extLst>
      <p:ext uri="{BB962C8B-B14F-4D97-AF65-F5344CB8AC3E}">
        <p14:creationId xmlns:p14="http://schemas.microsoft.com/office/powerpoint/2010/main" val="178690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5A32675-76DB-3B33-0036-1A2F09BF7FF3}"/>
              </a:ext>
            </a:extLst>
          </p:cNvPr>
          <p:cNvGraphicFramePr/>
          <p:nvPr>
            <p:extLst>
              <p:ext uri="{D42A27DB-BD31-4B8C-83A1-F6EECF244321}">
                <p14:modId xmlns:p14="http://schemas.microsoft.com/office/powerpoint/2010/main" val="1944492410"/>
              </p:ext>
            </p:extLst>
          </p:nvPr>
        </p:nvGraphicFramePr>
        <p:xfrm>
          <a:off x="400050" y="523498"/>
          <a:ext cx="12169614" cy="6557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C70D108-CF34-A076-C883-C7D68651A7D1}"/>
              </a:ext>
            </a:extLst>
          </p:cNvPr>
          <p:cNvSpPr txBox="1"/>
          <p:nvPr/>
        </p:nvSpPr>
        <p:spPr>
          <a:xfrm>
            <a:off x="396133" y="1849971"/>
            <a:ext cx="11806076" cy="1569660"/>
          </a:xfrm>
          <a:prstGeom prst="rect">
            <a:avLst/>
          </a:prstGeom>
          <a:noFill/>
        </p:spPr>
        <p:txBody>
          <a:bodyPr wrap="square" rtlCol="0">
            <a:spAutoFit/>
          </a:bodyPr>
          <a:lstStyle/>
          <a:p>
            <a:pPr marL="171450" lvl="0" indent="-171450" algn="l">
              <a:buFont typeface="Wingdings" panose="05000000000000000000" pitchFamily="2" charset="2"/>
              <a:buChar char="Ø"/>
            </a:pPr>
            <a:r>
              <a:rPr lang="en-US" sz="1200" u="sng" dirty="0">
                <a:latin typeface="Univers Next for HSBC Light" panose="020B0403030202020203" pitchFamily="34" charset="0"/>
              </a:rPr>
              <a:t>What is Strategic Risk?</a:t>
            </a:r>
            <a:endParaRPr lang="pl-PL" sz="1200" u="sng" dirty="0">
              <a:latin typeface="Univers Next for HSBC Light" panose="020B0403030202020203" pitchFamily="34" charset="0"/>
            </a:endParaRPr>
          </a:p>
          <a:p>
            <a:pPr marL="176213" lvl="0" algn="l"/>
            <a:r>
              <a:rPr lang="en-US" sz="1200" b="0" dirty="0">
                <a:latin typeface="Univers Next for HSBC Light" panose="020B0403030202020203" pitchFamily="34" charset="0"/>
              </a:rPr>
              <a:t>Strategic risk for a bank refers to the potential effects on earnings or capital arising from the bank’s strategic decisions, initiatives, or the changing business environment. </a:t>
            </a:r>
          </a:p>
          <a:p>
            <a:pPr lvl="0" algn="l"/>
            <a:endParaRPr lang="en-US" sz="1200" b="0" dirty="0">
              <a:latin typeface="Univers Next for HSBC Light" panose="020B0403030202020203" pitchFamily="34" charset="0"/>
            </a:endParaRPr>
          </a:p>
          <a:p>
            <a:pPr marL="171450" indent="-171450" algn="l">
              <a:buFont typeface="Wingdings" panose="05000000000000000000" pitchFamily="2" charset="2"/>
              <a:buChar char="Ø"/>
            </a:pPr>
            <a:r>
              <a:rPr lang="en-US" sz="1200" i="0" u="sng" strike="noStrike" baseline="0" dirty="0">
                <a:solidFill>
                  <a:srgbClr val="000000"/>
                </a:solidFill>
                <a:latin typeface="Univers Next for HSBC Light" panose="020B0403030202020203" pitchFamily="34" charset="0"/>
              </a:rPr>
              <a:t>Example - How strategic risk would affect business through modeling channel?</a:t>
            </a:r>
            <a:endParaRPr lang="pl-PL" sz="1200" u="sng" dirty="0">
              <a:solidFill>
                <a:srgbClr val="000000"/>
              </a:solidFill>
              <a:latin typeface="Univers Next for HSBC Light" panose="020B0403030202020203" pitchFamily="34" charset="0"/>
            </a:endParaRPr>
          </a:p>
          <a:p>
            <a:pPr marL="176213" algn="l"/>
            <a:r>
              <a:rPr lang="en-US" sz="1200" b="0" i="0" u="none" strike="noStrike" baseline="0" dirty="0">
                <a:solidFill>
                  <a:srgbClr val="000000"/>
                </a:solidFill>
                <a:latin typeface="Univers Next for HSBC Light" panose="020B0403030202020203" pitchFamily="34" charset="0"/>
              </a:rPr>
              <a:t>CMB corporate loans mainly come from middle market clients with revenues mostly driven within U.</a:t>
            </a:r>
            <a:r>
              <a:rPr lang="en-US" sz="1200" b="0" dirty="0">
                <a:solidFill>
                  <a:srgbClr val="000000"/>
                </a:solidFill>
                <a:latin typeface="Univers Next for HSBC Light" panose="020B0403030202020203" pitchFamily="34" charset="0"/>
              </a:rPr>
              <a:t>S - more than 92% of clients are located within U.S. Those clients, as suggested by business, have </a:t>
            </a:r>
            <a:r>
              <a:rPr lang="en-US" sz="1200" b="0" i="0" u="none" strike="noStrike" baseline="0" dirty="0">
                <a:solidFill>
                  <a:srgbClr val="000000"/>
                </a:solidFill>
                <a:latin typeface="Univers Next for HSBC Light" panose="020B0403030202020203" pitchFamily="34" charset="0"/>
              </a:rPr>
              <a:t>high sensitivity to U.S. recessions and economy cycle given corporate size and ability to pay debt. </a:t>
            </a:r>
          </a:p>
          <a:p>
            <a:pPr marL="171450" lvl="0" indent="-171450" algn="l">
              <a:buFont typeface="Wingdings" panose="05000000000000000000" pitchFamily="2" charset="2"/>
              <a:buChar char="Ø"/>
            </a:pPr>
            <a:endParaRPr lang="en-US" sz="1200" b="0" dirty="0">
              <a:latin typeface="Univers Next for HSBC Light" panose="020B0403030202020203" pitchFamily="34" charset="0"/>
            </a:endParaRPr>
          </a:p>
        </p:txBody>
      </p:sp>
      <p:sp>
        <p:nvSpPr>
          <p:cNvPr id="8" name="TextBox 7">
            <a:extLst>
              <a:ext uri="{FF2B5EF4-FFF2-40B4-BE49-F238E27FC236}">
                <a16:creationId xmlns:a16="http://schemas.microsoft.com/office/drawing/2014/main" id="{201FF803-597C-E101-2065-E0CB1BC6F11B}"/>
              </a:ext>
            </a:extLst>
          </p:cNvPr>
          <p:cNvSpPr txBox="1"/>
          <p:nvPr/>
        </p:nvSpPr>
        <p:spPr>
          <a:xfrm>
            <a:off x="5857575" y="3925846"/>
            <a:ext cx="6571155" cy="2123658"/>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000000"/>
                </a:solidFill>
                <a:latin typeface="Univers Next for HSBC Light" panose="020B0403030202020203" pitchFamily="34" charset="0"/>
              </a:rPr>
              <a:t>Fig 2. shows that the historical data for origination rate is generally </a:t>
            </a:r>
            <a:r>
              <a:rPr lang="en-US" sz="1200" b="0" i="0" u="none" strike="noStrike" baseline="0" dirty="0">
                <a:solidFill>
                  <a:srgbClr val="000000"/>
                </a:solidFill>
                <a:latin typeface="Univers Next for HSBC Light" panose="020B0403030202020203" pitchFamily="34" charset="0"/>
              </a:rPr>
              <a:t>volatile with macroeconomic environment (i.e., the Great Recession, COVID period)</a:t>
            </a:r>
          </a:p>
          <a:p>
            <a:pPr marL="171450" indent="-171450" algn="l">
              <a:buFont typeface="Arial" panose="020B0604020202020204" pitchFamily="34" charset="0"/>
              <a:buChar char="•"/>
            </a:pPr>
            <a:endParaRPr lang="en-US" sz="1200" b="0" i="0" u="none" strike="noStrike" baseline="0" dirty="0">
              <a:solidFill>
                <a:srgbClr val="000000"/>
              </a:solidFill>
              <a:latin typeface="Univers Next for HSBC Light" panose="020B0403030202020203" pitchFamily="34" charset="0"/>
            </a:endParaRPr>
          </a:p>
          <a:p>
            <a:pPr marL="171450" indent="-171450" algn="l">
              <a:buFont typeface="Arial" panose="020B0604020202020204" pitchFamily="34" charset="0"/>
              <a:buChar char="•"/>
            </a:pPr>
            <a:r>
              <a:rPr lang="en-US" sz="1200" i="0" strike="noStrike" baseline="0" dirty="0">
                <a:solidFill>
                  <a:srgbClr val="000000"/>
                </a:solidFill>
                <a:latin typeface="Univers Next for HSBC Light" panose="020B0403030202020203" pitchFamily="34" charset="0"/>
              </a:rPr>
              <a:t>Frequent strategy revision </a:t>
            </a:r>
            <a:r>
              <a:rPr lang="en-US" sz="1200" b="0" i="0" u="none" strike="noStrike" baseline="0" dirty="0">
                <a:solidFill>
                  <a:srgbClr val="000000"/>
                </a:solidFill>
                <a:latin typeface="Univers Next for HSBC Light" panose="020B0403030202020203" pitchFamily="34" charset="0"/>
              </a:rPr>
              <a:t>is seen in recent years. Since 2015, the portfolio was influenced by RWA reduction strategy, and the origination rate was around 6% on average between 2015 – 2017. In 2019, the bank has decided to strategically grow the CBM business, hence an origination rate jump is observed in 2019. </a:t>
            </a:r>
          </a:p>
          <a:p>
            <a:pPr marL="171450" indent="-171450" algn="l">
              <a:buFont typeface="Arial" panose="020B0604020202020204" pitchFamily="34" charset="0"/>
              <a:buChar char="•"/>
            </a:pPr>
            <a:endParaRPr lang="en-US" sz="1200" b="0" i="0" u="none" strike="noStrike" baseline="0" dirty="0">
              <a:solidFill>
                <a:srgbClr val="000000"/>
              </a:solidFill>
              <a:latin typeface="Univers Next for HSBC Light" panose="020B0403030202020203" pitchFamily="34" charset="0"/>
            </a:endParaRPr>
          </a:p>
          <a:p>
            <a:pPr marL="171450" indent="-171450">
              <a:buFont typeface="Arial" panose="020B0604020202020204" pitchFamily="34" charset="0"/>
              <a:buChar char="•"/>
            </a:pPr>
            <a:r>
              <a:rPr lang="en-US" sz="1200" b="0" dirty="0">
                <a:solidFill>
                  <a:srgbClr val="000000"/>
                </a:solidFill>
                <a:latin typeface="Univers Next for HSBC Light" panose="020B0403030202020203" pitchFamily="34" charset="0"/>
              </a:rPr>
              <a:t>Impact: </a:t>
            </a:r>
            <a:r>
              <a:rPr lang="en-US" sz="1200" dirty="0">
                <a:solidFill>
                  <a:srgbClr val="000000"/>
                </a:solidFill>
                <a:latin typeface="Univers Next for HSBC Light" panose="020B0403030202020203" pitchFamily="34" charset="0"/>
              </a:rPr>
              <a:t>Improper modeling approach without the consideration of strategic shifts might deliver unreliable stress testing results, and thus bias bank’s impact assessment and capital planning processes.</a:t>
            </a:r>
            <a:endParaRPr lang="en-US" sz="1200" b="0" i="0" u="none" strike="noStrike" baseline="0" dirty="0">
              <a:solidFill>
                <a:srgbClr val="000000"/>
              </a:solidFill>
              <a:latin typeface="Univers Next for HSBC Light" panose="020B0403030202020203" pitchFamily="34" charset="0"/>
            </a:endParaRPr>
          </a:p>
        </p:txBody>
      </p:sp>
      <p:sp>
        <p:nvSpPr>
          <p:cNvPr id="9" name="TextBox 8">
            <a:extLst>
              <a:ext uri="{FF2B5EF4-FFF2-40B4-BE49-F238E27FC236}">
                <a16:creationId xmlns:a16="http://schemas.microsoft.com/office/drawing/2014/main" id="{783098B2-4070-84C5-9F23-C24D2179CDE6}"/>
              </a:ext>
            </a:extLst>
          </p:cNvPr>
          <p:cNvSpPr txBox="1"/>
          <p:nvPr/>
        </p:nvSpPr>
        <p:spPr>
          <a:xfrm>
            <a:off x="575637" y="3360023"/>
            <a:ext cx="3114990" cy="231112"/>
          </a:xfrm>
          <a:prstGeom prst="rect">
            <a:avLst/>
          </a:prstGeom>
          <a:noFill/>
        </p:spPr>
        <p:txBody>
          <a:bodyPr wrap="square" rtlCol="0">
            <a:spAutoFit/>
          </a:bodyPr>
          <a:lstStyle/>
          <a:p>
            <a:r>
              <a:rPr lang="en-US" sz="900" b="0" dirty="0">
                <a:latin typeface="Univers Next for HSBC Light" panose="020B0403030202020203" pitchFamily="34" charset="0"/>
              </a:rPr>
              <a:t>Fig 2. </a:t>
            </a:r>
            <a:r>
              <a:rPr lang="en-US" sz="900" b="0" u="sng" dirty="0">
                <a:latin typeface="Univers Next for HSBC Light" panose="020B0403030202020203" pitchFamily="34" charset="0"/>
              </a:rPr>
              <a:t>Historical CMB Corporate Loan Origination Rate</a:t>
            </a:r>
            <a:endParaRPr lang="en-US" sz="900" b="0" baseline="60000" dirty="0">
              <a:latin typeface="Univers Next for HSBC Light" panose="020B0403030202020203" pitchFamily="34" charset="0"/>
            </a:endParaRPr>
          </a:p>
        </p:txBody>
      </p:sp>
      <p:pic>
        <p:nvPicPr>
          <p:cNvPr id="10" name="Picture 9">
            <a:extLst>
              <a:ext uri="{FF2B5EF4-FFF2-40B4-BE49-F238E27FC236}">
                <a16:creationId xmlns:a16="http://schemas.microsoft.com/office/drawing/2014/main" id="{6347CB56-FCBB-5690-126A-7116AE92EEA8}"/>
              </a:ext>
            </a:extLst>
          </p:cNvPr>
          <p:cNvPicPr>
            <a:picLocks noChangeAspect="1"/>
          </p:cNvPicPr>
          <p:nvPr/>
        </p:nvPicPr>
        <p:blipFill>
          <a:blip r:embed="rId7"/>
          <a:stretch>
            <a:fillRect/>
          </a:stretch>
        </p:blipFill>
        <p:spPr>
          <a:xfrm>
            <a:off x="679398" y="3612076"/>
            <a:ext cx="4710872" cy="2561151"/>
          </a:xfrm>
          <a:prstGeom prst="rect">
            <a:avLst/>
          </a:prstGeom>
        </p:spPr>
      </p:pic>
      <p:sp>
        <p:nvSpPr>
          <p:cNvPr id="11" name="Arrow: Down 10">
            <a:extLst>
              <a:ext uri="{FF2B5EF4-FFF2-40B4-BE49-F238E27FC236}">
                <a16:creationId xmlns:a16="http://schemas.microsoft.com/office/drawing/2014/main" id="{13F7A8E6-495C-1B39-B759-7C40BAED3794}"/>
              </a:ext>
            </a:extLst>
          </p:cNvPr>
          <p:cNvSpPr/>
          <p:nvPr/>
        </p:nvSpPr>
        <p:spPr bwMode="auto">
          <a:xfrm>
            <a:off x="1952157" y="3675222"/>
            <a:ext cx="180975" cy="323850"/>
          </a:xfrm>
          <a:prstGeom prst="downArrow">
            <a:avLst/>
          </a:prstGeom>
          <a:solidFill>
            <a:schemeClr val="accent1"/>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US" sz="600" b="1" i="1" u="none" strike="noStrike" cap="none" normalizeH="0" baseline="0" dirty="0">
              <a:ln>
                <a:noFill/>
              </a:ln>
              <a:solidFill>
                <a:schemeClr val="tx1"/>
              </a:solidFill>
              <a:effectLst/>
              <a:latin typeface="Arial" charset="0"/>
            </a:endParaRPr>
          </a:p>
        </p:txBody>
      </p:sp>
      <p:sp>
        <p:nvSpPr>
          <p:cNvPr id="12" name="Arrow: Down 11">
            <a:extLst>
              <a:ext uri="{FF2B5EF4-FFF2-40B4-BE49-F238E27FC236}">
                <a16:creationId xmlns:a16="http://schemas.microsoft.com/office/drawing/2014/main" id="{B3B5979B-174B-CF1C-3EBB-7931A8963187}"/>
              </a:ext>
            </a:extLst>
          </p:cNvPr>
          <p:cNvSpPr/>
          <p:nvPr/>
        </p:nvSpPr>
        <p:spPr bwMode="auto">
          <a:xfrm rot="10800000">
            <a:off x="3312171" y="4571492"/>
            <a:ext cx="180975" cy="323850"/>
          </a:xfrm>
          <a:prstGeom prst="downArrow">
            <a:avLst/>
          </a:prstGeom>
          <a:solidFill>
            <a:schemeClr val="tx1"/>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US" sz="600" b="1" i="1" u="none" strike="noStrike" cap="none" normalizeH="0" baseline="0" dirty="0">
              <a:ln>
                <a:noFill/>
              </a:ln>
              <a:solidFill>
                <a:schemeClr val="tx1"/>
              </a:solidFill>
              <a:effectLst/>
              <a:latin typeface="Arial" charset="0"/>
            </a:endParaRPr>
          </a:p>
        </p:txBody>
      </p:sp>
      <p:sp>
        <p:nvSpPr>
          <p:cNvPr id="13" name="Arrow: Down 12">
            <a:extLst>
              <a:ext uri="{FF2B5EF4-FFF2-40B4-BE49-F238E27FC236}">
                <a16:creationId xmlns:a16="http://schemas.microsoft.com/office/drawing/2014/main" id="{1DE19C00-FB17-9AFB-CDB2-3FB6AE4BE1B5}"/>
              </a:ext>
            </a:extLst>
          </p:cNvPr>
          <p:cNvSpPr/>
          <p:nvPr/>
        </p:nvSpPr>
        <p:spPr bwMode="auto">
          <a:xfrm>
            <a:off x="4460433" y="3322992"/>
            <a:ext cx="180975" cy="305174"/>
          </a:xfrm>
          <a:prstGeom prst="downArrow">
            <a:avLst/>
          </a:prstGeom>
          <a:solidFill>
            <a:schemeClr val="tx1"/>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US" sz="600" b="1" i="1" u="none" strike="noStrike" cap="none" normalizeH="0" baseline="0" dirty="0">
              <a:ln>
                <a:noFill/>
              </a:ln>
              <a:solidFill>
                <a:schemeClr val="tx1"/>
              </a:solidFill>
              <a:effectLst/>
              <a:latin typeface="Arial" charset="0"/>
            </a:endParaRPr>
          </a:p>
        </p:txBody>
      </p:sp>
      <p:sp>
        <p:nvSpPr>
          <p:cNvPr id="14" name="Arrow: Down 13">
            <a:extLst>
              <a:ext uri="{FF2B5EF4-FFF2-40B4-BE49-F238E27FC236}">
                <a16:creationId xmlns:a16="http://schemas.microsoft.com/office/drawing/2014/main" id="{305AB401-F2E8-E7EB-3849-552267268AEB}"/>
              </a:ext>
            </a:extLst>
          </p:cNvPr>
          <p:cNvSpPr/>
          <p:nvPr/>
        </p:nvSpPr>
        <p:spPr bwMode="auto">
          <a:xfrm rot="10800000">
            <a:off x="4927773" y="4797794"/>
            <a:ext cx="180975" cy="323850"/>
          </a:xfrm>
          <a:prstGeom prst="downArrow">
            <a:avLst/>
          </a:prstGeom>
          <a:solidFill>
            <a:schemeClr val="accent1"/>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US" sz="600" b="1" i="1" u="none" strike="noStrike" cap="none" normalizeH="0" baseline="0" dirty="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93902D84-DB3E-4267-3F7C-E4EF6586C009}"/>
              </a:ext>
            </a:extLst>
          </p:cNvPr>
          <p:cNvSpPr txBox="1"/>
          <p:nvPr/>
        </p:nvSpPr>
        <p:spPr>
          <a:xfrm>
            <a:off x="1957386" y="3459778"/>
            <a:ext cx="699248" cy="215444"/>
          </a:xfrm>
          <a:prstGeom prst="rect">
            <a:avLst/>
          </a:prstGeom>
          <a:noFill/>
        </p:spPr>
        <p:txBody>
          <a:bodyPr wrap="square" rtlCol="0">
            <a:spAutoFit/>
          </a:bodyPr>
          <a:lstStyle/>
          <a:p>
            <a:r>
              <a:rPr lang="en-US" sz="800" dirty="0">
                <a:solidFill>
                  <a:srgbClr val="FF0000"/>
                </a:solidFill>
              </a:rPr>
              <a:t>GFC</a:t>
            </a:r>
          </a:p>
        </p:txBody>
      </p:sp>
      <p:sp>
        <p:nvSpPr>
          <p:cNvPr id="17" name="TextBox 16">
            <a:extLst>
              <a:ext uri="{FF2B5EF4-FFF2-40B4-BE49-F238E27FC236}">
                <a16:creationId xmlns:a16="http://schemas.microsoft.com/office/drawing/2014/main" id="{900D7EE8-43EF-77AB-2A40-83203585AA3D}"/>
              </a:ext>
            </a:extLst>
          </p:cNvPr>
          <p:cNvSpPr txBox="1"/>
          <p:nvPr/>
        </p:nvSpPr>
        <p:spPr>
          <a:xfrm>
            <a:off x="5051460" y="4690072"/>
            <a:ext cx="665181" cy="215444"/>
          </a:xfrm>
          <a:prstGeom prst="rect">
            <a:avLst/>
          </a:prstGeom>
          <a:noFill/>
        </p:spPr>
        <p:txBody>
          <a:bodyPr wrap="square" rtlCol="0">
            <a:spAutoFit/>
          </a:bodyPr>
          <a:lstStyle/>
          <a:p>
            <a:r>
              <a:rPr lang="en-US" sz="800" dirty="0">
                <a:solidFill>
                  <a:srgbClr val="FF0000"/>
                </a:solidFill>
              </a:rPr>
              <a:t>COVID</a:t>
            </a:r>
          </a:p>
        </p:txBody>
      </p:sp>
      <p:sp>
        <p:nvSpPr>
          <p:cNvPr id="18" name="TextBox 17">
            <a:extLst>
              <a:ext uri="{FF2B5EF4-FFF2-40B4-BE49-F238E27FC236}">
                <a16:creationId xmlns:a16="http://schemas.microsoft.com/office/drawing/2014/main" id="{5AEC14EF-7198-1E9C-F593-176B7123FCDC}"/>
              </a:ext>
            </a:extLst>
          </p:cNvPr>
          <p:cNvSpPr txBox="1"/>
          <p:nvPr/>
        </p:nvSpPr>
        <p:spPr>
          <a:xfrm>
            <a:off x="4552879" y="3448719"/>
            <a:ext cx="715621" cy="215444"/>
          </a:xfrm>
          <a:prstGeom prst="rect">
            <a:avLst/>
          </a:prstGeom>
          <a:noFill/>
        </p:spPr>
        <p:txBody>
          <a:bodyPr wrap="square" rtlCol="0">
            <a:spAutoFit/>
          </a:bodyPr>
          <a:lstStyle/>
          <a:p>
            <a:r>
              <a:rPr lang="en-US" sz="800" dirty="0"/>
              <a:t>Strategy</a:t>
            </a:r>
          </a:p>
        </p:txBody>
      </p:sp>
      <p:sp>
        <p:nvSpPr>
          <p:cNvPr id="19" name="TextBox 18">
            <a:extLst>
              <a:ext uri="{FF2B5EF4-FFF2-40B4-BE49-F238E27FC236}">
                <a16:creationId xmlns:a16="http://schemas.microsoft.com/office/drawing/2014/main" id="{715F6057-BFA6-9591-82D3-C085B246CA17}"/>
              </a:ext>
            </a:extLst>
          </p:cNvPr>
          <p:cNvSpPr txBox="1"/>
          <p:nvPr/>
        </p:nvSpPr>
        <p:spPr>
          <a:xfrm>
            <a:off x="3135335" y="4851997"/>
            <a:ext cx="715621" cy="215444"/>
          </a:xfrm>
          <a:prstGeom prst="rect">
            <a:avLst/>
          </a:prstGeom>
          <a:noFill/>
        </p:spPr>
        <p:txBody>
          <a:bodyPr wrap="square" rtlCol="0">
            <a:spAutoFit/>
          </a:bodyPr>
          <a:lstStyle/>
          <a:p>
            <a:r>
              <a:rPr lang="en-US" sz="800" dirty="0"/>
              <a:t>Strategy</a:t>
            </a:r>
          </a:p>
        </p:txBody>
      </p:sp>
    </p:spTree>
    <p:extLst>
      <p:ext uri="{BB962C8B-B14F-4D97-AF65-F5344CB8AC3E}">
        <p14:creationId xmlns:p14="http://schemas.microsoft.com/office/powerpoint/2010/main" val="190468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1F52A-1CD1-4D86-144F-95E11750F4F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920833-0C9E-9955-66DD-DB1EACC3E229}"/>
              </a:ext>
            </a:extLst>
          </p:cNvPr>
          <p:cNvSpPr>
            <a:spLocks noGrp="1"/>
          </p:cNvSpPr>
          <p:nvPr>
            <p:ph type="body" sz="quarter" idx="10"/>
          </p:nvPr>
        </p:nvSpPr>
        <p:spPr>
          <a:xfrm>
            <a:off x="421563" y="3240156"/>
            <a:ext cx="4611687" cy="1023531"/>
          </a:xfrm>
        </p:spPr>
        <p:txBody>
          <a:bodyPr/>
          <a:lstStyle/>
          <a:p>
            <a:r>
              <a:rPr lang="pl-PL" dirty="0"/>
              <a:t>Steps and common challenges</a:t>
            </a:r>
            <a:endParaRPr lang="en-GB" dirty="0"/>
          </a:p>
        </p:txBody>
      </p:sp>
      <p:sp>
        <p:nvSpPr>
          <p:cNvPr id="3" name="Subtitle 2">
            <a:extLst>
              <a:ext uri="{FF2B5EF4-FFF2-40B4-BE49-F238E27FC236}">
                <a16:creationId xmlns:a16="http://schemas.microsoft.com/office/drawing/2014/main" id="{37CB100D-E87E-838B-F323-D693EB5B696C}"/>
              </a:ext>
            </a:extLst>
          </p:cNvPr>
          <p:cNvSpPr>
            <a:spLocks noGrp="1"/>
          </p:cNvSpPr>
          <p:nvPr>
            <p:ph type="subTitle" idx="1"/>
          </p:nvPr>
        </p:nvSpPr>
        <p:spPr>
          <a:xfrm>
            <a:off x="421563" y="1138625"/>
            <a:ext cx="5788320" cy="2272887"/>
          </a:xfrm>
        </p:spPr>
        <p:txBody>
          <a:bodyPr anchor="t"/>
          <a:lstStyle/>
          <a:p>
            <a:r>
              <a:rPr lang="pl-PL" sz="6600" dirty="0"/>
              <a:t>Model Validation</a:t>
            </a:r>
            <a:endParaRPr lang="en-GB" sz="6600" dirty="0"/>
          </a:p>
        </p:txBody>
      </p:sp>
    </p:spTree>
    <p:extLst>
      <p:ext uri="{BB962C8B-B14F-4D97-AF65-F5344CB8AC3E}">
        <p14:creationId xmlns:p14="http://schemas.microsoft.com/office/powerpoint/2010/main" val="183173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0FC7109-C7CB-094A-5C47-29213C91FE60}"/>
              </a:ext>
            </a:extLst>
          </p:cNvPr>
          <p:cNvGraphicFramePr>
            <a:graphicFrameLocks noGrp="1"/>
          </p:cNvGraphicFramePr>
          <p:nvPr>
            <p:ph idx="29"/>
            <p:extLst>
              <p:ext uri="{D42A27DB-BD31-4B8C-83A1-F6EECF244321}">
                <p14:modId xmlns:p14="http://schemas.microsoft.com/office/powerpoint/2010/main" val="1153078513"/>
              </p:ext>
            </p:extLst>
          </p:nvPr>
        </p:nvGraphicFramePr>
        <p:xfrm>
          <a:off x="582545" y="960504"/>
          <a:ext cx="9660271" cy="2966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584DBF39-2B3E-64DD-D34A-7828ECF34715}"/>
              </a:ext>
            </a:extLst>
          </p:cNvPr>
          <p:cNvSpPr>
            <a:spLocks noGrp="1"/>
          </p:cNvSpPr>
          <p:nvPr>
            <p:ph type="title"/>
          </p:nvPr>
        </p:nvSpPr>
        <p:spPr/>
        <p:txBody>
          <a:bodyPr/>
          <a:lstStyle/>
          <a:p>
            <a:r>
              <a:rPr lang="en-GB" dirty="0"/>
              <a:t>PPNR Model Validation Steps</a:t>
            </a:r>
            <a:br>
              <a:rPr lang="en-GB" dirty="0"/>
            </a:br>
            <a:endParaRPr lang="en-GB" dirty="0"/>
          </a:p>
        </p:txBody>
      </p:sp>
      <p:graphicFrame>
        <p:nvGraphicFramePr>
          <p:cNvPr id="8" name="Content Placeholder 6">
            <a:extLst>
              <a:ext uri="{FF2B5EF4-FFF2-40B4-BE49-F238E27FC236}">
                <a16:creationId xmlns:a16="http://schemas.microsoft.com/office/drawing/2014/main" id="{173D09BC-B646-39C7-C7DD-19EDCBA8C4B7}"/>
              </a:ext>
            </a:extLst>
          </p:cNvPr>
          <p:cNvGraphicFramePr>
            <a:graphicFrameLocks/>
          </p:cNvGraphicFramePr>
          <p:nvPr>
            <p:extLst>
              <p:ext uri="{D42A27DB-BD31-4B8C-83A1-F6EECF244321}">
                <p14:modId xmlns:p14="http://schemas.microsoft.com/office/powerpoint/2010/main" val="3005603389"/>
              </p:ext>
            </p:extLst>
          </p:nvPr>
        </p:nvGraphicFramePr>
        <p:xfrm>
          <a:off x="582546" y="3774153"/>
          <a:ext cx="9660270" cy="29660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3251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37A96-7F93-38D5-1629-634A06D09BC0}"/>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E3DA95E-AF52-61F3-3A5D-00995F2CA8E4}"/>
              </a:ext>
            </a:extLst>
          </p:cNvPr>
          <p:cNvGraphicFramePr/>
          <p:nvPr>
            <p:extLst>
              <p:ext uri="{D42A27DB-BD31-4B8C-83A1-F6EECF244321}">
                <p14:modId xmlns:p14="http://schemas.microsoft.com/office/powerpoint/2010/main" val="595681776"/>
              </p:ext>
            </p:extLst>
          </p:nvPr>
        </p:nvGraphicFramePr>
        <p:xfrm>
          <a:off x="329092" y="295274"/>
          <a:ext cx="12167708" cy="6652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a:extLst>
              <a:ext uri="{FF2B5EF4-FFF2-40B4-BE49-F238E27FC236}">
                <a16:creationId xmlns:a16="http://schemas.microsoft.com/office/drawing/2014/main" id="{8584259F-5746-CF0B-C32E-0E8A0412DEAA}"/>
              </a:ext>
            </a:extLst>
          </p:cNvPr>
          <p:cNvGraphicFramePr>
            <a:graphicFrameLocks noGrp="1"/>
          </p:cNvGraphicFramePr>
          <p:nvPr>
            <p:extLst>
              <p:ext uri="{D42A27DB-BD31-4B8C-83A1-F6EECF244321}">
                <p14:modId xmlns:p14="http://schemas.microsoft.com/office/powerpoint/2010/main" val="3487321552"/>
              </p:ext>
            </p:extLst>
          </p:nvPr>
        </p:nvGraphicFramePr>
        <p:xfrm>
          <a:off x="1969761" y="4306880"/>
          <a:ext cx="9063689" cy="2322767"/>
        </p:xfrm>
        <a:graphic>
          <a:graphicData uri="http://schemas.openxmlformats.org/drawingml/2006/table">
            <a:tbl>
              <a:tblPr firstRow="1" firstCol="1" bandRow="1">
                <a:tableStyleId>{5C22544A-7EE6-4342-B048-85BDC9FD1C3A}</a:tableStyleId>
              </a:tblPr>
              <a:tblGrid>
                <a:gridCol w="1500065">
                  <a:extLst>
                    <a:ext uri="{9D8B030D-6E8A-4147-A177-3AD203B41FA5}">
                      <a16:colId xmlns:a16="http://schemas.microsoft.com/office/drawing/2014/main" val="3423272011"/>
                    </a:ext>
                  </a:extLst>
                </a:gridCol>
                <a:gridCol w="3408442">
                  <a:extLst>
                    <a:ext uri="{9D8B030D-6E8A-4147-A177-3AD203B41FA5}">
                      <a16:colId xmlns:a16="http://schemas.microsoft.com/office/drawing/2014/main" val="1869858388"/>
                    </a:ext>
                  </a:extLst>
                </a:gridCol>
                <a:gridCol w="4155182">
                  <a:extLst>
                    <a:ext uri="{9D8B030D-6E8A-4147-A177-3AD203B41FA5}">
                      <a16:colId xmlns:a16="http://schemas.microsoft.com/office/drawing/2014/main" val="1824545206"/>
                    </a:ext>
                  </a:extLst>
                </a:gridCol>
              </a:tblGrid>
              <a:tr h="144027">
                <a:tc>
                  <a:txBody>
                    <a:bodyPr/>
                    <a:lstStyle/>
                    <a:p>
                      <a:pPr marL="0" marR="0">
                        <a:lnSpc>
                          <a:spcPct val="107000"/>
                        </a:lnSpc>
                        <a:spcBef>
                          <a:spcPts val="0"/>
                        </a:spcBef>
                        <a:spcAft>
                          <a:spcPts val="0"/>
                        </a:spcAft>
                      </a:pPr>
                      <a:r>
                        <a:rPr lang="en-US" sz="1000" kern="100" dirty="0">
                          <a:effectLst/>
                        </a:rPr>
                        <a:t>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7000"/>
                        </a:lnSpc>
                        <a:spcBef>
                          <a:spcPts val="0"/>
                        </a:spcBef>
                        <a:spcAft>
                          <a:spcPts val="0"/>
                        </a:spcAft>
                      </a:pPr>
                      <a:r>
                        <a:rPr lang="en-US" sz="1000" kern="100" dirty="0">
                          <a:effectLst/>
                        </a:rPr>
                        <a:t>Strength</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7000"/>
                        </a:lnSpc>
                        <a:spcBef>
                          <a:spcPts val="0"/>
                        </a:spcBef>
                        <a:spcAft>
                          <a:spcPts val="0"/>
                        </a:spcAft>
                      </a:pPr>
                      <a:r>
                        <a:rPr lang="en-US" sz="1000" kern="100" dirty="0">
                          <a:effectLst/>
                        </a:rPr>
                        <a:t>Limitation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985094979"/>
                  </a:ext>
                </a:extLst>
              </a:tr>
              <a:tr h="1087729">
                <a:tc>
                  <a:txBody>
                    <a:bodyPr/>
                    <a:lstStyle/>
                    <a:p>
                      <a:pPr marL="0" marR="0">
                        <a:lnSpc>
                          <a:spcPct val="107000"/>
                        </a:lnSpc>
                        <a:spcBef>
                          <a:spcPts val="0"/>
                        </a:spcBef>
                        <a:spcAft>
                          <a:spcPts val="0"/>
                        </a:spcAft>
                      </a:pPr>
                      <a:r>
                        <a:rPr lang="en-US" sz="1000" kern="100" dirty="0">
                          <a:effectLst/>
                        </a:rPr>
                        <a:t>Statistical Approach</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00" kern="100" dirty="0">
                          <a:effectLst/>
                        </a:rPr>
                        <a:t>Data driven model with strong variable selection process</a:t>
                      </a:r>
                    </a:p>
                    <a:p>
                      <a:pPr marL="342900" marR="0" lvl="0" indent="-342900">
                        <a:lnSpc>
                          <a:spcPct val="107000"/>
                        </a:lnSpc>
                        <a:spcBef>
                          <a:spcPts val="0"/>
                        </a:spcBef>
                        <a:spcAft>
                          <a:spcPts val="0"/>
                        </a:spcAft>
                        <a:buFont typeface="Symbol" panose="05050102010706020507" pitchFamily="18" charset="2"/>
                        <a:buChar char=""/>
                      </a:pPr>
                      <a:r>
                        <a:rPr lang="en-US" sz="1000" kern="100" dirty="0">
                          <a:effectLst/>
                        </a:rPr>
                        <a:t>Easy to back-test, including performance in stress periods</a:t>
                      </a:r>
                    </a:p>
                    <a:p>
                      <a:pPr marL="342900" marR="0" lvl="0" indent="-342900">
                        <a:lnSpc>
                          <a:spcPct val="107000"/>
                        </a:lnSpc>
                        <a:spcBef>
                          <a:spcPts val="0"/>
                        </a:spcBef>
                        <a:spcAft>
                          <a:spcPts val="0"/>
                        </a:spcAft>
                        <a:buFont typeface="Symbol" panose="05050102010706020507" pitchFamily="18" charset="2"/>
                        <a:buChar char=""/>
                      </a:pPr>
                      <a:r>
                        <a:rPr lang="en-US" sz="1000" kern="100" dirty="0">
                          <a:effectLst/>
                        </a:rPr>
                        <a:t>Supported by statistical testing results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00" kern="100" dirty="0">
                          <a:effectLst/>
                        </a:rPr>
                        <a:t>Aligning to business strategy might result in overlays</a:t>
                      </a:r>
                    </a:p>
                    <a:p>
                      <a:pPr marL="342900" marR="0" lvl="0" indent="-342900">
                        <a:lnSpc>
                          <a:spcPct val="107000"/>
                        </a:lnSpc>
                        <a:spcBef>
                          <a:spcPts val="0"/>
                        </a:spcBef>
                        <a:spcAft>
                          <a:spcPts val="0"/>
                        </a:spcAft>
                        <a:buFont typeface="Symbol" panose="05050102010706020507" pitchFamily="18" charset="2"/>
                        <a:buChar char=""/>
                      </a:pPr>
                      <a:r>
                        <a:rPr lang="en-US" sz="1000" kern="100" dirty="0">
                          <a:effectLst/>
                        </a:rPr>
                        <a:t>Not able to capture all recent changes in business mix</a:t>
                      </a:r>
                    </a:p>
                    <a:p>
                      <a:pPr marL="342900" marR="0" lvl="0" indent="-342900">
                        <a:lnSpc>
                          <a:spcPct val="107000"/>
                        </a:lnSpc>
                        <a:spcBef>
                          <a:spcPts val="0"/>
                        </a:spcBef>
                        <a:spcAft>
                          <a:spcPts val="0"/>
                        </a:spcAft>
                        <a:buFont typeface="Symbol" panose="05050102010706020507" pitchFamily="18" charset="2"/>
                        <a:buChar char=""/>
                      </a:pPr>
                      <a:r>
                        <a:rPr lang="en-US" sz="1000" kern="100" dirty="0">
                          <a:effectLst/>
                        </a:rPr>
                        <a:t>Comparatively more volatile historical data granularity limits model performance</a:t>
                      </a:r>
                    </a:p>
                    <a:p>
                      <a:pPr marL="342900" marR="0" lvl="0" indent="-342900">
                        <a:lnSpc>
                          <a:spcPct val="107000"/>
                        </a:lnSpc>
                        <a:spcBef>
                          <a:spcPts val="0"/>
                        </a:spcBef>
                        <a:spcAft>
                          <a:spcPts val="0"/>
                        </a:spcAft>
                        <a:buFont typeface="Symbol" panose="05050102010706020507" pitchFamily="18" charset="2"/>
                        <a:buChar char=""/>
                      </a:pPr>
                      <a:r>
                        <a:rPr lang="en-US" sz="1000" kern="100" dirty="0">
                          <a:effectLst/>
                        </a:rPr>
                        <a:t>May request large sample size to ensure robustness of testing results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214662026"/>
                  </a:ext>
                </a:extLst>
              </a:tr>
              <a:tr h="1071017">
                <a:tc>
                  <a:txBody>
                    <a:bodyPr/>
                    <a:lstStyle/>
                    <a:p>
                      <a:pPr marL="0" marR="0">
                        <a:lnSpc>
                          <a:spcPct val="107000"/>
                        </a:lnSpc>
                        <a:spcBef>
                          <a:spcPts val="0"/>
                        </a:spcBef>
                        <a:spcAft>
                          <a:spcPts val="0"/>
                        </a:spcAft>
                      </a:pPr>
                      <a:r>
                        <a:rPr lang="en-US" sz="1000" kern="100" dirty="0">
                          <a:effectLst/>
                        </a:rPr>
                        <a:t>Non-statistical Approach</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00" kern="100" dirty="0">
                          <a:effectLst/>
                        </a:rPr>
                        <a:t>Can reflect business strategy change</a:t>
                      </a:r>
                    </a:p>
                    <a:p>
                      <a:pPr marL="342900" marR="0" lvl="0" indent="-342900">
                        <a:lnSpc>
                          <a:spcPct val="107000"/>
                        </a:lnSpc>
                        <a:spcBef>
                          <a:spcPts val="0"/>
                        </a:spcBef>
                        <a:spcAft>
                          <a:spcPts val="0"/>
                        </a:spcAft>
                        <a:buFont typeface="Symbol" panose="05050102010706020507" pitchFamily="18" charset="2"/>
                        <a:buChar char=""/>
                      </a:pPr>
                      <a:r>
                        <a:rPr lang="en-US" sz="1000" kern="100" dirty="0">
                          <a:effectLst/>
                        </a:rPr>
                        <a:t>Intuition based, easier for business to provide input and challenge</a:t>
                      </a:r>
                    </a:p>
                    <a:p>
                      <a:pPr marL="342900" marR="0" lvl="0" indent="-342900">
                        <a:lnSpc>
                          <a:spcPct val="107000"/>
                        </a:lnSpc>
                        <a:spcBef>
                          <a:spcPts val="0"/>
                        </a:spcBef>
                        <a:spcAft>
                          <a:spcPts val="0"/>
                        </a:spcAft>
                        <a:buFont typeface="Symbol" panose="05050102010706020507" pitchFamily="18" charset="2"/>
                        <a:buChar char=""/>
                      </a:pPr>
                      <a:r>
                        <a:rPr lang="en-US" sz="1000" kern="100" dirty="0">
                          <a:effectLst/>
                        </a:rPr>
                        <a:t>Could incorporate conservatism</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00" kern="100" dirty="0">
                          <a:effectLst/>
                        </a:rPr>
                        <a:t>Difficult to validate key assumptions and monitor them</a:t>
                      </a:r>
                    </a:p>
                    <a:p>
                      <a:pPr marL="342900" marR="0" lvl="0" indent="-342900">
                        <a:lnSpc>
                          <a:spcPct val="107000"/>
                        </a:lnSpc>
                        <a:spcBef>
                          <a:spcPts val="0"/>
                        </a:spcBef>
                        <a:spcAft>
                          <a:spcPts val="0"/>
                        </a:spcAft>
                        <a:buFont typeface="Symbol" panose="05050102010706020507" pitchFamily="18" charset="2"/>
                        <a:buChar char=""/>
                      </a:pPr>
                      <a:r>
                        <a:rPr lang="en-US" sz="1000" kern="100" dirty="0">
                          <a:effectLst/>
                        </a:rPr>
                        <a:t>Might rely on simple correlation analysis and historical trend observations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523435625"/>
                  </a:ext>
                </a:extLst>
              </a:tr>
            </a:tbl>
          </a:graphicData>
        </a:graphic>
      </p:graphicFrame>
    </p:spTree>
    <p:extLst>
      <p:ext uri="{BB962C8B-B14F-4D97-AF65-F5344CB8AC3E}">
        <p14:creationId xmlns:p14="http://schemas.microsoft.com/office/powerpoint/2010/main" val="484802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7B09F-8898-DB58-AAB0-B4D75E4F23F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501386B-6642-5E2E-B6BC-473CE731D40A}"/>
              </a:ext>
            </a:extLst>
          </p:cNvPr>
          <p:cNvSpPr txBox="1">
            <a:spLocks/>
          </p:cNvSpPr>
          <p:nvPr/>
        </p:nvSpPr>
        <p:spPr>
          <a:xfrm>
            <a:off x="291513" y="373818"/>
            <a:ext cx="11850755" cy="241797"/>
          </a:xfrm>
          <a:prstGeom prst="rect">
            <a:avLst/>
          </a:prstGeom>
        </p:spPr>
        <p:txBody>
          <a:bodyPr/>
          <a:lstStyle>
            <a:lvl1pPr algn="l" defTabSz="975208" rtl="0" eaLnBrk="1" latinLnBrk="0" hangingPunct="1">
              <a:lnSpc>
                <a:spcPct val="80000"/>
              </a:lnSpc>
              <a:spcBef>
                <a:spcPct val="0"/>
              </a:spcBef>
              <a:buNone/>
              <a:defRPr sz="2400" b="0" kern="1200" spc="0" baseline="0">
                <a:solidFill>
                  <a:srgbClr val="333333"/>
                </a:solidFill>
                <a:latin typeface="Univers Next for HSBC Bold" panose="020B0603030202020203" pitchFamily="34" charset="0"/>
                <a:ea typeface="+mj-ea"/>
                <a:cs typeface="+mj-cs"/>
              </a:defRPr>
            </a:lvl1pPr>
          </a:lstStyle>
          <a:p>
            <a:r>
              <a:rPr lang="en-US" b="1" dirty="0">
                <a:latin typeface="Univers Next for HSBC Light" panose="020B0403030202020203" pitchFamily="34" charset="0"/>
              </a:rPr>
              <a:t>Model Example – </a:t>
            </a:r>
            <a:r>
              <a:rPr lang="pl-PL" b="1" dirty="0">
                <a:latin typeface="Univers Next for HSBC Light" panose="020B0403030202020203" pitchFamily="34" charset="0"/>
              </a:rPr>
              <a:t>Revenue</a:t>
            </a:r>
            <a:endParaRPr lang="en-US" b="1" dirty="0">
              <a:latin typeface="Univers Next for HSBC Light" panose="020B0403030202020203" pitchFamily="34" charset="0"/>
            </a:endParaRPr>
          </a:p>
        </p:txBody>
      </p:sp>
      <p:graphicFrame>
        <p:nvGraphicFramePr>
          <p:cNvPr id="3" name="Diagram 2">
            <a:extLst>
              <a:ext uri="{FF2B5EF4-FFF2-40B4-BE49-F238E27FC236}">
                <a16:creationId xmlns:a16="http://schemas.microsoft.com/office/drawing/2014/main" id="{B5D78922-DA9E-C825-990C-207E986C0244}"/>
              </a:ext>
            </a:extLst>
          </p:cNvPr>
          <p:cNvGraphicFramePr/>
          <p:nvPr>
            <p:extLst>
              <p:ext uri="{D42A27DB-BD31-4B8C-83A1-F6EECF244321}">
                <p14:modId xmlns:p14="http://schemas.microsoft.com/office/powerpoint/2010/main" val="2591603451"/>
              </p:ext>
            </p:extLst>
          </p:nvPr>
        </p:nvGraphicFramePr>
        <p:xfrm>
          <a:off x="291513" y="798274"/>
          <a:ext cx="5494739" cy="5010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CA24D5A2-8905-A26B-6875-FC11BBDAB87D}"/>
              </a:ext>
            </a:extLst>
          </p:cNvPr>
          <p:cNvPicPr>
            <a:picLocks noChangeAspect="1"/>
          </p:cNvPicPr>
          <p:nvPr/>
        </p:nvPicPr>
        <p:blipFill>
          <a:blip r:embed="rId8"/>
          <a:stretch>
            <a:fillRect/>
          </a:stretch>
        </p:blipFill>
        <p:spPr>
          <a:xfrm>
            <a:off x="445673" y="4117496"/>
            <a:ext cx="5340579" cy="2977566"/>
          </a:xfrm>
          <a:prstGeom prst="rect">
            <a:avLst/>
          </a:prstGeom>
        </p:spPr>
      </p:pic>
      <p:pic>
        <p:nvPicPr>
          <p:cNvPr id="7" name="Picture 6">
            <a:extLst>
              <a:ext uri="{FF2B5EF4-FFF2-40B4-BE49-F238E27FC236}">
                <a16:creationId xmlns:a16="http://schemas.microsoft.com/office/drawing/2014/main" id="{A3BBF2F0-FD8B-23CE-6853-FD4ACD20A0FA}"/>
              </a:ext>
            </a:extLst>
          </p:cNvPr>
          <p:cNvPicPr>
            <a:picLocks noChangeAspect="1"/>
          </p:cNvPicPr>
          <p:nvPr/>
        </p:nvPicPr>
        <p:blipFill>
          <a:blip r:embed="rId9"/>
          <a:stretch>
            <a:fillRect/>
          </a:stretch>
        </p:blipFill>
        <p:spPr>
          <a:xfrm>
            <a:off x="6020694" y="798274"/>
            <a:ext cx="6391644" cy="2959218"/>
          </a:xfrm>
          <a:prstGeom prst="rect">
            <a:avLst/>
          </a:prstGeom>
        </p:spPr>
      </p:pic>
      <p:pic>
        <p:nvPicPr>
          <p:cNvPr id="9" name="Picture 8">
            <a:extLst>
              <a:ext uri="{FF2B5EF4-FFF2-40B4-BE49-F238E27FC236}">
                <a16:creationId xmlns:a16="http://schemas.microsoft.com/office/drawing/2014/main" id="{894EF0C5-DC71-BBFC-8999-C649C52C0162}"/>
              </a:ext>
            </a:extLst>
          </p:cNvPr>
          <p:cNvPicPr>
            <a:picLocks noChangeAspect="1"/>
          </p:cNvPicPr>
          <p:nvPr/>
        </p:nvPicPr>
        <p:blipFill>
          <a:blip r:embed="rId10"/>
          <a:stretch>
            <a:fillRect/>
          </a:stretch>
        </p:blipFill>
        <p:spPr>
          <a:xfrm>
            <a:off x="6020562" y="3929589"/>
            <a:ext cx="6379470" cy="2809308"/>
          </a:xfrm>
          <a:prstGeom prst="rect">
            <a:avLst/>
          </a:prstGeom>
        </p:spPr>
      </p:pic>
    </p:spTree>
    <p:extLst>
      <p:ext uri="{BB962C8B-B14F-4D97-AF65-F5344CB8AC3E}">
        <p14:creationId xmlns:p14="http://schemas.microsoft.com/office/powerpoint/2010/main" val="40728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cNvGraphicFramePr>
            <a:graphicFrameLocks noGrp="1"/>
          </p:cNvGraphicFramePr>
          <p:nvPr>
            <p:extLst>
              <p:ext uri="{D42A27DB-BD31-4B8C-83A1-F6EECF244321}">
                <p14:modId xmlns:p14="http://schemas.microsoft.com/office/powerpoint/2010/main" val="1101856447"/>
              </p:ext>
            </p:extLst>
          </p:nvPr>
        </p:nvGraphicFramePr>
        <p:xfrm>
          <a:off x="417513" y="1749424"/>
          <a:ext cx="10096500" cy="2598540"/>
        </p:xfrm>
        <a:graphic>
          <a:graphicData uri="http://schemas.openxmlformats.org/drawingml/2006/table">
            <a:tbl>
              <a:tblPr bandRow="1">
                <a:tableStyleId>{DDF6447A-24EA-4742-A8FB-1DF080B5CEFA}</a:tableStyleId>
              </a:tblPr>
              <a:tblGrid>
                <a:gridCol w="8788376">
                  <a:extLst>
                    <a:ext uri="{9D8B030D-6E8A-4147-A177-3AD203B41FA5}">
                      <a16:colId xmlns:a16="http://schemas.microsoft.com/office/drawing/2014/main" val="20000"/>
                    </a:ext>
                  </a:extLst>
                </a:gridCol>
                <a:gridCol w="1308124">
                  <a:extLst>
                    <a:ext uri="{9D8B030D-6E8A-4147-A177-3AD203B41FA5}">
                      <a16:colId xmlns:a16="http://schemas.microsoft.com/office/drawing/2014/main" val="20001"/>
                    </a:ext>
                  </a:extLst>
                </a:gridCol>
              </a:tblGrid>
              <a:tr h="519708">
                <a:tc>
                  <a:txBody>
                    <a:bodyPr/>
                    <a:lstStyle/>
                    <a:p>
                      <a:r>
                        <a:rPr lang="en-GB" sz="1600" b="0" dirty="0">
                          <a:solidFill>
                            <a:schemeClr val="tx1"/>
                          </a:solidFill>
                        </a:rPr>
                        <a:t>Business </a:t>
                      </a:r>
                      <a:r>
                        <a:rPr lang="pl-PL" sz="1600" b="0" dirty="0">
                          <a:solidFill>
                            <a:schemeClr val="tx1"/>
                          </a:solidFill>
                        </a:rPr>
                        <a:t>Overview</a:t>
                      </a:r>
                      <a:endParaRPr lang="en-GB" sz="16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GB" sz="1600" b="0" dirty="0">
                          <a:solidFill>
                            <a:schemeClr val="tx1"/>
                          </a:solidFill>
                        </a:rPr>
                        <a:t>03</a:t>
                      </a:r>
                    </a:p>
                  </a:txBody>
                  <a:tcPr marL="0" marR="0" marT="76791" marB="76791"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9708">
                <a:tc>
                  <a:txBody>
                    <a:bodyPr/>
                    <a:lstStyle/>
                    <a:p>
                      <a:r>
                        <a:rPr lang="pl-PL" sz="1600" b="0" dirty="0">
                          <a:solidFill>
                            <a:schemeClr val="tx1"/>
                          </a:solidFill>
                        </a:rPr>
                        <a:t>Regulations</a:t>
                      </a:r>
                      <a:endParaRPr lang="en-GB" sz="1600" b="0" dirty="0">
                        <a:solidFill>
                          <a:schemeClr val="tx1"/>
                        </a:solidFill>
                      </a:endParaRP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GB" sz="1600" b="0" dirty="0">
                          <a:solidFill>
                            <a:schemeClr val="tx1"/>
                          </a:solidFill>
                        </a:rPr>
                        <a:t>0</a:t>
                      </a:r>
                      <a:r>
                        <a:rPr lang="pl-PL" sz="1600" b="0" dirty="0">
                          <a:solidFill>
                            <a:schemeClr val="tx1"/>
                          </a:solidFill>
                        </a:rPr>
                        <a:t>7</a:t>
                      </a:r>
                      <a:endParaRPr lang="en-GB" sz="1600" b="0" dirty="0">
                        <a:solidFill>
                          <a:schemeClr val="tx1"/>
                        </a:solidFill>
                      </a:endParaRP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9708">
                <a:tc>
                  <a:txBody>
                    <a:bodyPr/>
                    <a:lstStyle/>
                    <a:p>
                      <a:r>
                        <a:rPr lang="pl-PL" sz="1600" b="0" dirty="0">
                          <a:solidFill>
                            <a:schemeClr val="tx1"/>
                          </a:solidFill>
                        </a:rPr>
                        <a:t>Risk Management</a:t>
                      </a:r>
                      <a:endParaRPr lang="en-GB" sz="1600" b="0" dirty="0">
                        <a:solidFill>
                          <a:schemeClr val="tx1"/>
                        </a:solidFill>
                      </a:endParaRP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pl-PL" sz="1600" b="0" dirty="0">
                          <a:solidFill>
                            <a:schemeClr val="tx1"/>
                          </a:solidFill>
                        </a:rPr>
                        <a:t>10</a:t>
                      </a:r>
                      <a:endParaRPr lang="en-GB" sz="1600" b="0" dirty="0">
                        <a:solidFill>
                          <a:schemeClr val="tx1"/>
                        </a:solidFill>
                      </a:endParaRP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9708">
                <a:tc>
                  <a:txBody>
                    <a:bodyPr/>
                    <a:lstStyle/>
                    <a:p>
                      <a:r>
                        <a:rPr lang="en-GB" sz="1600" b="0" dirty="0">
                          <a:solidFill>
                            <a:schemeClr val="tx1"/>
                          </a:solidFill>
                        </a:rPr>
                        <a:t>Model Validations</a:t>
                      </a: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pl-PL" sz="1600" b="0" dirty="0">
                          <a:solidFill>
                            <a:schemeClr val="tx1"/>
                          </a:solidFill>
                        </a:rPr>
                        <a:t>16</a:t>
                      </a:r>
                      <a:endParaRPr lang="en-GB" sz="1600" b="0" dirty="0">
                        <a:solidFill>
                          <a:schemeClr val="tx1"/>
                        </a:solidFill>
                      </a:endParaRP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19708">
                <a:tc>
                  <a:txBody>
                    <a:bodyPr/>
                    <a:lstStyle/>
                    <a:p>
                      <a:r>
                        <a:rPr lang="en-GB" sz="1600" b="0" dirty="0">
                          <a:solidFill>
                            <a:schemeClr val="tx1"/>
                          </a:solidFill>
                        </a:rPr>
                        <a:t>References</a:t>
                      </a: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pl-PL" sz="1600" b="0" dirty="0">
                          <a:solidFill>
                            <a:schemeClr val="tx1"/>
                          </a:solidFill>
                        </a:rPr>
                        <a:t>21</a:t>
                      </a:r>
                      <a:endParaRPr lang="en-GB" sz="1600" b="0" dirty="0">
                        <a:solidFill>
                          <a:schemeClr val="tx1"/>
                        </a:solidFill>
                      </a:endParaRP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itle 4">
            <a:extLst>
              <a:ext uri="{FF2B5EF4-FFF2-40B4-BE49-F238E27FC236}">
                <a16:creationId xmlns:a16="http://schemas.microsoft.com/office/drawing/2014/main" id="{524F5B6B-A9E7-4444-BC01-CB86F9AD5E24}"/>
              </a:ext>
            </a:extLst>
          </p:cNvPr>
          <p:cNvSpPr>
            <a:spLocks noGrp="1"/>
          </p:cNvSpPr>
          <p:nvPr>
            <p:ph type="title"/>
          </p:nvPr>
        </p:nvSpPr>
        <p:spPr/>
        <p:txBody>
          <a:bodyPr/>
          <a:lstStyle/>
          <a:p>
            <a:r>
              <a:rPr lang="en-GB" dirty="0"/>
              <a:t>Presentation outline</a:t>
            </a:r>
            <a:endParaRPr lang="en-US" dirty="0"/>
          </a:p>
        </p:txBody>
      </p:sp>
    </p:spTree>
    <p:extLst>
      <p:ext uri="{BB962C8B-B14F-4D97-AF65-F5344CB8AC3E}">
        <p14:creationId xmlns:p14="http://schemas.microsoft.com/office/powerpoint/2010/main" val="1737143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F4474-155A-F23B-CDCE-686EAB28993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6C838A7-4784-2B4E-8922-B253905228DF}"/>
              </a:ext>
            </a:extLst>
          </p:cNvPr>
          <p:cNvSpPr txBox="1">
            <a:spLocks/>
          </p:cNvSpPr>
          <p:nvPr/>
        </p:nvSpPr>
        <p:spPr>
          <a:xfrm>
            <a:off x="291513" y="373818"/>
            <a:ext cx="11850755" cy="241797"/>
          </a:xfrm>
          <a:prstGeom prst="rect">
            <a:avLst/>
          </a:prstGeom>
        </p:spPr>
        <p:txBody>
          <a:bodyPr/>
          <a:lstStyle>
            <a:lvl1pPr algn="l" defTabSz="975208" rtl="0" eaLnBrk="1" latinLnBrk="0" hangingPunct="1">
              <a:lnSpc>
                <a:spcPct val="80000"/>
              </a:lnSpc>
              <a:spcBef>
                <a:spcPct val="0"/>
              </a:spcBef>
              <a:buNone/>
              <a:defRPr sz="2400" b="0" kern="1200" spc="0" baseline="0">
                <a:solidFill>
                  <a:srgbClr val="333333"/>
                </a:solidFill>
                <a:latin typeface="Univers Next for HSBC Bold" panose="020B0603030202020203" pitchFamily="34" charset="0"/>
                <a:ea typeface="+mj-ea"/>
                <a:cs typeface="+mj-cs"/>
              </a:defRPr>
            </a:lvl1pPr>
          </a:lstStyle>
          <a:p>
            <a:r>
              <a:rPr lang="en-US" b="1" dirty="0">
                <a:latin typeface="Univers Next for HSBC Light" panose="020B0403030202020203" pitchFamily="34" charset="0"/>
              </a:rPr>
              <a:t>Model Example – Balance</a:t>
            </a:r>
          </a:p>
        </p:txBody>
      </p:sp>
      <p:graphicFrame>
        <p:nvGraphicFramePr>
          <p:cNvPr id="3" name="Diagram 2">
            <a:extLst>
              <a:ext uri="{FF2B5EF4-FFF2-40B4-BE49-F238E27FC236}">
                <a16:creationId xmlns:a16="http://schemas.microsoft.com/office/drawing/2014/main" id="{8E6E7ADC-D61C-E05B-42C1-46B2B7BB2D32}"/>
              </a:ext>
            </a:extLst>
          </p:cNvPr>
          <p:cNvGraphicFramePr/>
          <p:nvPr>
            <p:extLst>
              <p:ext uri="{D42A27DB-BD31-4B8C-83A1-F6EECF244321}">
                <p14:modId xmlns:p14="http://schemas.microsoft.com/office/powerpoint/2010/main" val="358011932"/>
              </p:ext>
            </p:extLst>
          </p:nvPr>
        </p:nvGraphicFramePr>
        <p:xfrm>
          <a:off x="291514" y="798272"/>
          <a:ext cx="5640560" cy="3074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D8F7D22B-9A80-56C6-2BE8-1EE5BA8D6A7A}"/>
              </a:ext>
            </a:extLst>
          </p:cNvPr>
          <p:cNvPicPr>
            <a:picLocks noChangeAspect="1"/>
          </p:cNvPicPr>
          <p:nvPr/>
        </p:nvPicPr>
        <p:blipFill>
          <a:blip r:embed="rId7"/>
          <a:stretch>
            <a:fillRect/>
          </a:stretch>
        </p:blipFill>
        <p:spPr>
          <a:xfrm>
            <a:off x="6324969" y="1221148"/>
            <a:ext cx="5401524" cy="2517866"/>
          </a:xfrm>
          <a:prstGeom prst="rect">
            <a:avLst/>
          </a:prstGeom>
        </p:spPr>
      </p:pic>
      <p:pic>
        <p:nvPicPr>
          <p:cNvPr id="6" name="Picture 5">
            <a:extLst>
              <a:ext uri="{FF2B5EF4-FFF2-40B4-BE49-F238E27FC236}">
                <a16:creationId xmlns:a16="http://schemas.microsoft.com/office/drawing/2014/main" id="{1C5148B9-652D-F41B-9BBA-EDC11E8FA63E}"/>
              </a:ext>
            </a:extLst>
          </p:cNvPr>
          <p:cNvPicPr>
            <a:picLocks noChangeAspect="1"/>
          </p:cNvPicPr>
          <p:nvPr/>
        </p:nvPicPr>
        <p:blipFill>
          <a:blip r:embed="rId8"/>
          <a:stretch>
            <a:fillRect/>
          </a:stretch>
        </p:blipFill>
        <p:spPr>
          <a:xfrm>
            <a:off x="6324969" y="4132217"/>
            <a:ext cx="5401524" cy="2517866"/>
          </a:xfrm>
          <a:prstGeom prst="rect">
            <a:avLst/>
          </a:prstGeom>
        </p:spPr>
      </p:pic>
      <p:pic>
        <p:nvPicPr>
          <p:cNvPr id="7" name="Picture 6">
            <a:extLst>
              <a:ext uri="{FF2B5EF4-FFF2-40B4-BE49-F238E27FC236}">
                <a16:creationId xmlns:a16="http://schemas.microsoft.com/office/drawing/2014/main" id="{231A6B6E-49FD-02DC-7607-BAC0804FCBF8}"/>
              </a:ext>
            </a:extLst>
          </p:cNvPr>
          <p:cNvPicPr>
            <a:picLocks noChangeAspect="1"/>
          </p:cNvPicPr>
          <p:nvPr/>
        </p:nvPicPr>
        <p:blipFill>
          <a:blip r:embed="rId9"/>
          <a:stretch>
            <a:fillRect/>
          </a:stretch>
        </p:blipFill>
        <p:spPr>
          <a:xfrm>
            <a:off x="291513" y="4132217"/>
            <a:ext cx="5401524" cy="2517866"/>
          </a:xfrm>
          <a:prstGeom prst="rect">
            <a:avLst/>
          </a:prstGeom>
        </p:spPr>
      </p:pic>
    </p:spTree>
    <p:extLst>
      <p:ext uri="{BB962C8B-B14F-4D97-AF65-F5344CB8AC3E}">
        <p14:creationId xmlns:p14="http://schemas.microsoft.com/office/powerpoint/2010/main" val="3960953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D47F73-C8D6-1237-AE1B-8C738FA57DF2}"/>
              </a:ext>
            </a:extLst>
          </p:cNvPr>
          <p:cNvSpPr>
            <a:spLocks noGrp="1"/>
          </p:cNvSpPr>
          <p:nvPr>
            <p:ph type="body" sz="quarter" idx="26"/>
          </p:nvPr>
        </p:nvSpPr>
        <p:spPr>
          <a:xfrm>
            <a:off x="417412" y="1060666"/>
            <a:ext cx="12168187" cy="603696"/>
          </a:xfrm>
        </p:spPr>
        <p:txBody>
          <a:bodyPr/>
          <a:lstStyle/>
          <a:p>
            <a:pPr algn="just" fontAlgn="base"/>
            <a:r>
              <a:rPr lang="en-GB" sz="1400" b="1" dirty="0"/>
              <a:t>This presentation has been prepared by HSBC Service Delivery (Polska) </a:t>
            </a:r>
            <a:r>
              <a:rPr lang="pl-PL" sz="1400" b="1" dirty="0"/>
              <a:t>S</a:t>
            </a:r>
            <a:r>
              <a:rPr lang="en-GB" sz="1400" b="1" dirty="0"/>
              <a:t>p. z </a:t>
            </a:r>
            <a:r>
              <a:rPr lang="en-GB" sz="1400" b="1" dirty="0" err="1"/>
              <a:t>o.o.</a:t>
            </a:r>
            <a:r>
              <a:rPr lang="en-GB" sz="1400" b="1" dirty="0"/>
              <a:t> </a:t>
            </a:r>
            <a:r>
              <a:rPr lang="en-GB" sz="1400" dirty="0"/>
              <a:t>with a registered office located at </a:t>
            </a:r>
            <a:r>
              <a:rPr lang="en-GB" sz="1400" dirty="0" err="1"/>
              <a:t>Kapelanka</a:t>
            </a:r>
            <a:r>
              <a:rPr lang="en-GB" sz="1400" dirty="0"/>
              <a:t> 42A, </a:t>
            </a:r>
            <a:r>
              <a:rPr lang="pl-PL" sz="1400" dirty="0"/>
              <a:t>​</a:t>
            </a:r>
            <a:br>
              <a:rPr lang="pl-PL" sz="1400" dirty="0"/>
            </a:br>
            <a:r>
              <a:rPr lang="en-GB" sz="1400" dirty="0"/>
              <a:t>30-347 Krak</a:t>
            </a:r>
            <a:r>
              <a:rPr lang="pl-PL" sz="1400" dirty="0"/>
              <a:t>ó</a:t>
            </a:r>
            <a:r>
              <a:rPr lang="en-GB" sz="1400" dirty="0"/>
              <a:t>w, Poland, registered in the District Court for Kraków-</a:t>
            </a:r>
            <a:r>
              <a:rPr lang="en-GB" sz="1400" dirty="0" err="1"/>
              <a:t>Śródmieście</a:t>
            </a:r>
            <a:r>
              <a:rPr lang="en-GB" sz="1400" dirty="0"/>
              <a:t> in Kraków, XI Commercial Division of the National Court Register, under the number KRS 0000310459, share capital (entirely paid) in the amount of 67 689 500,00 PLN, NIP 525-242-91-07, hereinafter referred to as “HSBC”. </a:t>
            </a:r>
            <a:r>
              <a:rPr lang="pl-PL" sz="1400" dirty="0"/>
              <a:t>​</a:t>
            </a:r>
          </a:p>
          <a:p>
            <a:pPr algn="just" fontAlgn="base"/>
            <a:r>
              <a:rPr lang="pl-PL" sz="1400" dirty="0"/>
              <a:t>​</a:t>
            </a:r>
          </a:p>
          <a:p>
            <a:pPr algn="just" fontAlgn="base"/>
            <a:r>
              <a:rPr lang="en-GB" sz="1400" dirty="0"/>
              <a:t>HSBC has based this document on information obtained from sources it believes to be reliable but which has not been independently </a:t>
            </a:r>
            <a:r>
              <a:rPr lang="en-US" sz="1400" dirty="0"/>
              <a:t>​</a:t>
            </a:r>
            <a:br>
              <a:rPr lang="en-US" sz="1400" dirty="0"/>
            </a:br>
            <a:r>
              <a:rPr lang="en-GB" sz="1400" dirty="0"/>
              <a:t>verified. While this information has been prepared in good faith, no representation or warranty, express or implied, is or will be made </a:t>
            </a:r>
            <a:r>
              <a:rPr lang="en-US" sz="1400" dirty="0"/>
              <a:t>​</a:t>
            </a:r>
            <a:br>
              <a:rPr lang="en-US" sz="1400" dirty="0"/>
            </a:br>
            <a:r>
              <a:rPr lang="en-GB" sz="1400" dirty="0"/>
              <a:t>and no responsibility or liability is or will be accepted by the HSBC, or by any of their respective officers, employees or agents in relation</a:t>
            </a:r>
            <a:r>
              <a:rPr lang="en-US" sz="1400" dirty="0"/>
              <a:t>​</a:t>
            </a:r>
            <a:br>
              <a:rPr lang="en-US" sz="1400" dirty="0"/>
            </a:br>
            <a:r>
              <a:rPr lang="en-GB" sz="1400" dirty="0"/>
              <a:t>to the accuracy or completeness of the Documents or any other written or oral information made available to any interested party or its advisers and any such liability is expressly disclaimed. Any charts and graphs included are from publicly available sources or proprietary </a:t>
            </a:r>
            <a:r>
              <a:rPr lang="en-US" sz="1400" dirty="0"/>
              <a:t>​</a:t>
            </a:r>
            <a:br>
              <a:rPr lang="en-US" sz="1400" dirty="0"/>
            </a:br>
            <a:r>
              <a:rPr lang="en-GB" sz="1400" dirty="0"/>
              <a:t>data. No liability is accepted whatsoever for any direct, indirect or consequential loss arising from the use of this document. HSBC is under </a:t>
            </a:r>
            <a:r>
              <a:rPr lang="en-US" sz="1400" dirty="0"/>
              <a:t>​</a:t>
            </a:r>
            <a:br>
              <a:rPr lang="en-US" sz="1400" dirty="0"/>
            </a:br>
            <a:r>
              <a:rPr lang="en-GB" sz="1400" dirty="0"/>
              <a:t>no obligation to keep current the information in this document. You are solely responsible for making your own independent appraisal of </a:t>
            </a:r>
            <a:r>
              <a:rPr lang="en-US" sz="1400" dirty="0"/>
              <a:t>​</a:t>
            </a:r>
            <a:br>
              <a:rPr lang="en-US" sz="1400" dirty="0"/>
            </a:br>
            <a:r>
              <a:rPr lang="en-GB" sz="1400" dirty="0"/>
              <a:t>and investigations into the data, products, financial instruments and transactions referred to in this document and you should not rely on </a:t>
            </a:r>
            <a:r>
              <a:rPr lang="en-US" sz="1400" dirty="0"/>
              <a:t>​</a:t>
            </a:r>
            <a:br>
              <a:rPr lang="en-US" sz="1400" dirty="0"/>
            </a:br>
            <a:r>
              <a:rPr lang="en-GB" sz="1400" dirty="0"/>
              <a:t>any information in this document as constituting investment advice. Neither HSBC nor any of its affiliates are responsible for providing you with legal, tax or other specialist advice and you should make your own arrangements in respect of this accordingly. The issuance of and details contained in this document, which is not for public circulation, does not constitute an offer or solicitation for, or advice that you </a:t>
            </a:r>
            <a:r>
              <a:rPr lang="en-US" sz="1400" dirty="0"/>
              <a:t>​</a:t>
            </a:r>
            <a:br>
              <a:rPr lang="en-US" sz="1400" dirty="0"/>
            </a:br>
            <a:r>
              <a:rPr lang="en-GB" sz="1400" dirty="0"/>
              <a:t>should enter into, the purchase or sale of any security, commodity or other financial instrument or master agreement, or any other contract, agreement or structure whatsoever. This document is intended to be distributed in its entirety. </a:t>
            </a:r>
            <a:r>
              <a:rPr lang="en-GB" sz="1400" b="1" dirty="0"/>
              <a:t>Reproduction of this document, in whole or in part, or disclosure of any of its contents, without prior consent of HSBC or any associate, is prohibited.</a:t>
            </a:r>
            <a:r>
              <a:rPr lang="en-US" sz="1400" dirty="0"/>
              <a:t>​</a:t>
            </a:r>
          </a:p>
          <a:p>
            <a:pPr algn="just"/>
            <a:endParaRPr lang="en-US" sz="1100" dirty="0"/>
          </a:p>
        </p:txBody>
      </p:sp>
      <p:sp>
        <p:nvSpPr>
          <p:cNvPr id="4" name="Title 3">
            <a:extLst>
              <a:ext uri="{FF2B5EF4-FFF2-40B4-BE49-F238E27FC236}">
                <a16:creationId xmlns:a16="http://schemas.microsoft.com/office/drawing/2014/main" id="{D87C9F9E-4C65-2583-6C56-1A2958BF368E}"/>
              </a:ext>
            </a:extLst>
          </p:cNvPr>
          <p:cNvSpPr>
            <a:spLocks noGrp="1"/>
          </p:cNvSpPr>
          <p:nvPr>
            <p:ph type="title"/>
          </p:nvPr>
        </p:nvSpPr>
        <p:spPr/>
        <p:txBody>
          <a:bodyPr/>
          <a:lstStyle/>
          <a:p>
            <a:r>
              <a:rPr lang="en-GB" dirty="0"/>
              <a:t>Disclaimer</a:t>
            </a:r>
            <a:endParaRPr lang="en-US" dirty="0"/>
          </a:p>
        </p:txBody>
      </p:sp>
    </p:spTree>
    <p:extLst>
      <p:ext uri="{BB962C8B-B14F-4D97-AF65-F5344CB8AC3E}">
        <p14:creationId xmlns:p14="http://schemas.microsoft.com/office/powerpoint/2010/main" val="1485843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1F2A3-7DA1-6C48-70D6-B89EF57D431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34C2A6D-DBDD-748B-5001-D20891F2855B}"/>
              </a:ext>
            </a:extLst>
          </p:cNvPr>
          <p:cNvSpPr>
            <a:spLocks noGrp="1"/>
          </p:cNvSpPr>
          <p:nvPr>
            <p:ph type="subTitle" idx="1"/>
          </p:nvPr>
        </p:nvSpPr>
        <p:spPr>
          <a:xfrm>
            <a:off x="421563" y="1138625"/>
            <a:ext cx="5788320" cy="1351814"/>
          </a:xfrm>
        </p:spPr>
        <p:txBody>
          <a:bodyPr/>
          <a:lstStyle/>
          <a:p>
            <a:r>
              <a:rPr lang="pl-PL" sz="6600" dirty="0"/>
              <a:t>References</a:t>
            </a:r>
            <a:endParaRPr lang="en-GB" sz="6600" dirty="0"/>
          </a:p>
        </p:txBody>
      </p:sp>
    </p:spTree>
    <p:extLst>
      <p:ext uri="{BB962C8B-B14F-4D97-AF65-F5344CB8AC3E}">
        <p14:creationId xmlns:p14="http://schemas.microsoft.com/office/powerpoint/2010/main" val="3044458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46321-E21C-BBCA-846F-7F7AA0487A90}"/>
            </a:ext>
          </a:extLst>
        </p:cNvPr>
        <p:cNvGrpSpPr/>
        <p:nvPr/>
      </p:nvGrpSpPr>
      <p:grpSpPr>
        <a:xfrm>
          <a:off x="0" y="0"/>
          <a:ext cx="0" cy="0"/>
          <a:chOff x="0" y="0"/>
          <a:chExt cx="0" cy="0"/>
        </a:xfrm>
      </p:grpSpPr>
      <p:sp>
        <p:nvSpPr>
          <p:cNvPr id="4" name="Title 5">
            <a:extLst>
              <a:ext uri="{FF2B5EF4-FFF2-40B4-BE49-F238E27FC236}">
                <a16:creationId xmlns:a16="http://schemas.microsoft.com/office/drawing/2014/main" id="{C25E9610-1FF9-4C34-C690-AC5A7BD0E8DB}"/>
              </a:ext>
            </a:extLst>
          </p:cNvPr>
          <p:cNvSpPr txBox="1">
            <a:spLocks/>
          </p:cNvSpPr>
          <p:nvPr/>
        </p:nvSpPr>
        <p:spPr>
          <a:xfrm>
            <a:off x="400050" y="537671"/>
            <a:ext cx="9253728" cy="241797"/>
          </a:xfrm>
          <a:prstGeom prst="rect">
            <a:avLst/>
          </a:prstGeom>
        </p:spPr>
        <p:txBody>
          <a:bodyPr/>
          <a:lstStyle>
            <a:lvl1pPr algn="l" defTabSz="975208" rtl="0" eaLnBrk="1" latinLnBrk="0" hangingPunct="1">
              <a:lnSpc>
                <a:spcPct val="80000"/>
              </a:lnSpc>
              <a:spcBef>
                <a:spcPct val="0"/>
              </a:spcBef>
              <a:buNone/>
              <a:defRPr sz="2400" b="0" kern="1200" spc="0" baseline="0">
                <a:solidFill>
                  <a:srgbClr val="333333"/>
                </a:solidFill>
                <a:latin typeface="Univers Next for HSBC Bold" panose="020B0603030202020203" pitchFamily="34" charset="0"/>
                <a:ea typeface="+mj-ea"/>
                <a:cs typeface="+mj-cs"/>
              </a:defRPr>
            </a:lvl1pPr>
          </a:lstStyle>
          <a:p>
            <a:r>
              <a:rPr lang="en-US" dirty="0"/>
              <a:t>References</a:t>
            </a:r>
          </a:p>
        </p:txBody>
      </p:sp>
      <p:sp>
        <p:nvSpPr>
          <p:cNvPr id="5" name="TBar22">
            <a:extLst>
              <a:ext uri="{FF2B5EF4-FFF2-40B4-BE49-F238E27FC236}">
                <a16:creationId xmlns:a16="http://schemas.microsoft.com/office/drawing/2014/main" id="{7CFB4BA3-756C-8F48-2BDB-0AF1BBA9AE19}"/>
              </a:ext>
            </a:extLst>
          </p:cNvPr>
          <p:cNvSpPr txBox="1">
            <a:spLocks/>
          </p:cNvSpPr>
          <p:nvPr/>
        </p:nvSpPr>
        <p:spPr>
          <a:xfrm>
            <a:off x="400050" y="914331"/>
            <a:ext cx="9244584" cy="6320398"/>
          </a:xfrm>
          <a:prstGeom prst="rect">
            <a:avLst/>
          </a:prstGeom>
          <a:noFill/>
        </p:spPr>
        <p:txBody>
          <a:bodyPr vert="horz" wrap="square" lIns="0" tIns="0" rIns="0" bIns="0" rtlCol="0" anchor="t">
            <a:noAutofit/>
          </a:bodyPr>
          <a:lstStyle/>
          <a:p>
            <a:pPr algn="l">
              <a:spcBef>
                <a:spcPts val="0"/>
              </a:spcBef>
              <a:spcAft>
                <a:spcPts val="0"/>
              </a:spcAft>
            </a:pPr>
            <a:endParaRPr lang="en-US" sz="1400" b="0" dirty="0">
              <a:latin typeface="Univers Next for HSBC Light" panose="020B0403030202020203" pitchFamily="34" charset="0"/>
              <a:ea typeface="SimHei" panose="02010609060101010101" pitchFamily="49" charset="-122"/>
            </a:endParaRPr>
          </a:p>
          <a:p>
            <a:pPr algn="l">
              <a:spcBef>
                <a:spcPts val="0"/>
              </a:spcBef>
              <a:spcAft>
                <a:spcPts val="0"/>
              </a:spcAft>
            </a:pPr>
            <a:endParaRPr lang="en-US" sz="1400" b="0" dirty="0">
              <a:latin typeface="Univers Next for HSBC Light" panose="020B0403030202020203" pitchFamily="34" charset="0"/>
              <a:ea typeface="SimHei" panose="02010609060101010101" pitchFamily="49" charset="-122"/>
            </a:endParaRPr>
          </a:p>
          <a:p>
            <a:pPr marL="285750" indent="-285750" algn="l">
              <a:spcBef>
                <a:spcPts val="0"/>
              </a:spcBef>
              <a:spcAft>
                <a:spcPts val="0"/>
              </a:spcAft>
              <a:buFont typeface="Arial" panose="020B0604020202020204" pitchFamily="34" charset="0"/>
              <a:buChar char="•"/>
            </a:pPr>
            <a:r>
              <a:rPr lang="en-US" sz="1400" b="0" dirty="0">
                <a:latin typeface="Univers Next for HSBC Light" panose="020B0403030202020203" pitchFamily="34" charset="0"/>
                <a:ea typeface="SimHei" panose="02010609060101010101" pitchFamily="49" charset="-122"/>
              </a:rPr>
              <a:t>Bernanke, Ben, and K. Kuttner (2005): “What explains the stock market’s reaction to Federal Reserve policy?”, Journal of Finance, Vol 60, Issue 3, </a:t>
            </a:r>
            <a:r>
              <a:rPr lang="pl-PL" sz="1400" b="0" dirty="0">
                <a:latin typeface="Univers Next for HSBC Light" panose="020B0403030202020203" pitchFamily="34" charset="0"/>
                <a:ea typeface="SimHei" panose="02010609060101010101" pitchFamily="49" charset="-122"/>
              </a:rPr>
              <a:t>pp</a:t>
            </a:r>
            <a:r>
              <a:rPr lang="en-US" sz="1400" b="0" dirty="0">
                <a:latin typeface="Univers Next for HSBC Light" panose="020B0403030202020203" pitchFamily="34" charset="0"/>
                <a:ea typeface="SimHei" panose="02010609060101010101" pitchFamily="49" charset="-122"/>
              </a:rPr>
              <a:t> 1221-1257</a:t>
            </a:r>
          </a:p>
          <a:p>
            <a:pPr marL="285750" indent="-285750" algn="l">
              <a:spcBef>
                <a:spcPts val="0"/>
              </a:spcBef>
              <a:spcAft>
                <a:spcPts val="0"/>
              </a:spcAft>
              <a:buFont typeface="Arial" panose="020B0604020202020204" pitchFamily="34" charset="0"/>
              <a:buChar char="•"/>
            </a:pPr>
            <a:endParaRPr lang="en-US" sz="1400" b="0" dirty="0">
              <a:latin typeface="Univers Next for HSBC Light" panose="020B0403030202020203" pitchFamily="34" charset="0"/>
              <a:ea typeface="SimHei" panose="02010609060101010101" pitchFamily="49" charset="-122"/>
            </a:endParaRPr>
          </a:p>
          <a:p>
            <a:pPr marL="285750" indent="-285750" algn="l">
              <a:spcBef>
                <a:spcPts val="0"/>
              </a:spcBef>
              <a:spcAft>
                <a:spcPts val="0"/>
              </a:spcAft>
              <a:buFont typeface="Arial" panose="020B0604020202020204" pitchFamily="34" charset="0"/>
              <a:buChar char="•"/>
            </a:pPr>
            <a:r>
              <a:rPr lang="en-US" sz="1400" b="0" dirty="0">
                <a:latin typeface="Univers Next for HSBC Light" panose="020B0403030202020203" pitchFamily="34" charset="0"/>
                <a:ea typeface="SimHei" panose="02010609060101010101" pitchFamily="49" charset="-122"/>
              </a:rPr>
              <a:t>Demirguç-Kunt, A, and H. Huizinga (1999): “Determinants of commercial bank interest margins and profitability: some international evidence”, The World Bank Economic Review, vol 13, no 2, pp 379-408</a:t>
            </a:r>
          </a:p>
          <a:p>
            <a:pPr marL="285750" indent="-285750" algn="l">
              <a:spcBef>
                <a:spcPts val="0"/>
              </a:spcBef>
              <a:spcAft>
                <a:spcPts val="0"/>
              </a:spcAft>
              <a:buFont typeface="Arial" panose="020B0604020202020204" pitchFamily="34" charset="0"/>
              <a:buChar char="•"/>
            </a:pPr>
            <a:endParaRPr lang="en-US" sz="1400" b="0" dirty="0">
              <a:latin typeface="Univers Next for HSBC Light" panose="020B0403030202020203" pitchFamily="34" charset="0"/>
              <a:ea typeface="SimHei" panose="02010609060101010101" pitchFamily="49" charset="-122"/>
            </a:endParaRPr>
          </a:p>
          <a:p>
            <a:pPr marL="285750" indent="-285750" algn="l">
              <a:spcBef>
                <a:spcPts val="0"/>
              </a:spcBef>
              <a:spcAft>
                <a:spcPts val="0"/>
              </a:spcAft>
              <a:buFont typeface="Arial" panose="020B0604020202020204" pitchFamily="34" charset="0"/>
              <a:buChar char="•"/>
            </a:pPr>
            <a:r>
              <a:rPr lang="en-US" sz="1400" b="0" dirty="0">
                <a:latin typeface="Univers Next for HSBC Light" panose="020B0403030202020203" pitchFamily="34" charset="0"/>
                <a:ea typeface="SimHei" panose="02010609060101010101" pitchFamily="49" charset="-122"/>
              </a:rPr>
              <a:t>English, William, S. Heuvel, and E. Zakrajsek (2018): “Interest rate risk and bank equity valuations”, Journal of Monetary Economics, Vol 98, pp 80-97</a:t>
            </a:r>
          </a:p>
          <a:p>
            <a:pPr marL="285750" indent="-285750" algn="l">
              <a:spcBef>
                <a:spcPts val="0"/>
              </a:spcBef>
              <a:spcAft>
                <a:spcPts val="0"/>
              </a:spcAft>
              <a:buFont typeface="Arial" panose="020B0604020202020204" pitchFamily="34" charset="0"/>
              <a:buChar char="•"/>
            </a:pPr>
            <a:endParaRPr lang="en-US" sz="1400" b="0" dirty="0">
              <a:latin typeface="Univers Next for HSBC Light" panose="020B0403030202020203" pitchFamily="34" charset="0"/>
              <a:ea typeface="SimHei" panose="02010609060101010101" pitchFamily="49" charset="-122"/>
            </a:endParaRPr>
          </a:p>
          <a:p>
            <a:pPr marL="285750" indent="-285750">
              <a:buFont typeface="Arial" panose="020B0604020202020204" pitchFamily="34" charset="0"/>
              <a:buChar char="•"/>
            </a:pPr>
            <a:r>
              <a:rPr lang="pl-PL" sz="1400" b="0" dirty="0">
                <a:latin typeface="Univers Next for HSBC Light" panose="020B0403030202020203" pitchFamily="34" charset="0"/>
                <a:ea typeface="SimHei" panose="02010609060101010101" pitchFamily="49" charset="-122"/>
              </a:rPr>
              <a:t>FED, SR11/7: Guidance on Model Risk Management. </a:t>
            </a:r>
            <a:r>
              <a:rPr lang="en-GB" sz="1400" dirty="0">
                <a:hlinkClick r:id="rId2"/>
              </a:rPr>
              <a:t>The Fed - Supervisory Letter SR 11-7 on guidance on Model Risk Management -- April 4, 2011</a:t>
            </a:r>
            <a:endParaRPr lang="en-US" sz="1400" b="0" dirty="0">
              <a:latin typeface="Univers Next for HSBC Light" panose="020B0403030202020203" pitchFamily="34" charset="0"/>
              <a:ea typeface="SimHei" panose="02010609060101010101" pitchFamily="49" charset="-122"/>
            </a:endParaRPr>
          </a:p>
          <a:p>
            <a:pPr algn="l">
              <a:spcBef>
                <a:spcPts val="0"/>
              </a:spcBef>
              <a:spcAft>
                <a:spcPts val="0"/>
              </a:spcAft>
            </a:pPr>
            <a:endParaRPr lang="en-US" sz="1400" b="0" dirty="0">
              <a:latin typeface="Univers Next for HSBC Light" panose="020B0403030202020203" pitchFamily="34" charset="0"/>
              <a:ea typeface="SimHei" panose="02010609060101010101" pitchFamily="49" charset="-122"/>
            </a:endParaRPr>
          </a:p>
          <a:p>
            <a:pPr marL="285750" indent="-285750" algn="l">
              <a:spcBef>
                <a:spcPts val="0"/>
              </a:spcBef>
              <a:spcAft>
                <a:spcPts val="0"/>
              </a:spcAft>
              <a:buFont typeface="Arial" panose="020B0604020202020204" pitchFamily="34" charset="0"/>
              <a:buChar char="•"/>
            </a:pPr>
            <a:r>
              <a:rPr lang="en-US" sz="1400" b="0" dirty="0">
                <a:latin typeface="Univers Next for HSBC Light" panose="020B0403030202020203" pitchFamily="34" charset="0"/>
                <a:ea typeface="SimHei" panose="02010609060101010101" pitchFamily="49" charset="-122"/>
              </a:rPr>
              <a:t>Ken Heinecke, FRB. PPNR/Balance Sheet Modeling. </a:t>
            </a:r>
            <a:r>
              <a:rPr lang="en-US" sz="1400" b="0" dirty="0">
                <a:latin typeface="Univers Next for HSBC Light" panose="020B0403030202020203" pitchFamily="34" charset="0"/>
                <a:ea typeface="SimHei" panose="02010609060101010101" pitchFamily="49" charset="-122"/>
                <a:hlinkClick r:id="rId3"/>
              </a:rPr>
              <a:t>https://www.bostonfed.org/-/media/Documents/events/STM/first/heinecke.pdf</a:t>
            </a:r>
            <a:endParaRPr lang="en-US" sz="1400" b="0" dirty="0">
              <a:latin typeface="Univers Next for HSBC Light" panose="020B0403030202020203" pitchFamily="34" charset="0"/>
              <a:ea typeface="SimHei" panose="02010609060101010101" pitchFamily="49" charset="-122"/>
            </a:endParaRPr>
          </a:p>
          <a:p>
            <a:pPr marL="285750" indent="-285750" algn="l">
              <a:spcBef>
                <a:spcPts val="0"/>
              </a:spcBef>
              <a:spcAft>
                <a:spcPts val="0"/>
              </a:spcAft>
              <a:buFont typeface="Arial" panose="020B0604020202020204" pitchFamily="34" charset="0"/>
              <a:buChar char="•"/>
            </a:pPr>
            <a:endParaRPr lang="en-US" sz="1400" b="0" dirty="0">
              <a:latin typeface="Univers Next for HSBC Light" panose="020B0403030202020203" pitchFamily="34" charset="0"/>
              <a:ea typeface="SimHei" panose="02010609060101010101" pitchFamily="49" charset="-122"/>
            </a:endParaRPr>
          </a:p>
          <a:p>
            <a:pPr marL="285750" indent="-285750" algn="l">
              <a:spcBef>
                <a:spcPts val="0"/>
              </a:spcBef>
              <a:spcAft>
                <a:spcPts val="0"/>
              </a:spcAft>
              <a:buFont typeface="Arial" panose="020B0604020202020204" pitchFamily="34" charset="0"/>
              <a:buChar char="•"/>
            </a:pPr>
            <a:r>
              <a:rPr lang="en-US" sz="1400" b="0" dirty="0">
                <a:latin typeface="Univers Next for HSBC Light" panose="020B0403030202020203" pitchFamily="34" charset="0"/>
                <a:ea typeface="SimHei" panose="02010609060101010101" pitchFamily="49" charset="-122"/>
              </a:rPr>
              <a:t>McKinsey&amp;Company. </a:t>
            </a:r>
            <a:r>
              <a:rPr lang="en-US" sz="1400" b="0" i="1" dirty="0">
                <a:latin typeface="Univers Next for HSBC Light" panose="020B0403030202020203" pitchFamily="34" charset="0"/>
                <a:ea typeface="SimHei" panose="02010609060101010101" pitchFamily="49" charset="-122"/>
              </a:rPr>
              <a:t>Developing robust PPNR estimate</a:t>
            </a:r>
            <a:r>
              <a:rPr lang="en-US" sz="1400" b="0" dirty="0">
                <a:latin typeface="Univers Next for HSBC Light" panose="020B0403030202020203" pitchFamily="34" charset="0"/>
                <a:ea typeface="SimHei" panose="02010609060101010101" pitchFamily="49" charset="-122"/>
              </a:rPr>
              <a:t>. </a:t>
            </a:r>
            <a:r>
              <a:rPr lang="en-US" sz="1400" b="0" dirty="0">
                <a:latin typeface="Univers Next for HSBC Light" panose="020B0403030202020203" pitchFamily="34" charset="0"/>
                <a:ea typeface="SimHei" panose="02010609060101010101" pitchFamily="49" charset="-122"/>
                <a:hlinkClick r:id="rId4"/>
              </a:rPr>
              <a:t>https://www.mckinsey.com/~/media/mckinsey/dotcom/client_service/risk/pdfs/developing_robust_ppnr_estimates.ashx</a:t>
            </a:r>
            <a:endParaRPr lang="en-US" sz="1400" b="0" dirty="0">
              <a:latin typeface="Univers Next for HSBC Light" panose="020B0403030202020203" pitchFamily="34" charset="0"/>
              <a:ea typeface="SimHei" panose="02010609060101010101" pitchFamily="49" charset="-122"/>
            </a:endParaRPr>
          </a:p>
          <a:p>
            <a:pPr algn="l">
              <a:spcBef>
                <a:spcPts val="0"/>
              </a:spcBef>
              <a:spcAft>
                <a:spcPts val="0"/>
              </a:spcAft>
            </a:pPr>
            <a:endParaRPr lang="en-US" sz="1400" b="0" dirty="0">
              <a:solidFill>
                <a:schemeClr val="bg2">
                  <a:lumMod val="60000"/>
                  <a:lumOff val="40000"/>
                </a:schemeClr>
              </a:solidFill>
              <a:latin typeface="Univers Next for HSBC Light" panose="020B0403030202020203" pitchFamily="34" charset="0"/>
              <a:ea typeface="SimHei" panose="02010609060101010101" pitchFamily="49" charset="-122"/>
            </a:endParaRPr>
          </a:p>
          <a:p>
            <a:pPr marL="285750" indent="-285750" algn="l">
              <a:spcBef>
                <a:spcPts val="0"/>
              </a:spcBef>
              <a:spcAft>
                <a:spcPts val="0"/>
              </a:spcAft>
              <a:buFont typeface="Arial" panose="020B0604020202020204" pitchFamily="34" charset="0"/>
              <a:buChar char="•"/>
            </a:pPr>
            <a:r>
              <a:rPr lang="en-US" sz="1400" b="0" dirty="0">
                <a:latin typeface="Univers Next for HSBC Light" panose="020B0403030202020203" pitchFamily="34" charset="0"/>
                <a:ea typeface="SimHei" panose="02010609060101010101" pitchFamily="49" charset="-122"/>
              </a:rPr>
              <a:t>Moody’s Analytics. What if PPNR Research Proves Fruitless? </a:t>
            </a:r>
            <a:r>
              <a:rPr lang="en-US" sz="1400" b="0" dirty="0">
                <a:latin typeface="Univers Next for HSBC Light" panose="020B0403030202020203" pitchFamily="34" charset="0"/>
                <a:ea typeface="SimHei" panose="02010609060101010101" pitchFamily="49" charset="-122"/>
                <a:hlinkClick r:id="rId5"/>
              </a:rPr>
              <a:t>https://www.moodysanalytics.com/risk-perspectives-magazine/risk-data-management/regulatory-spotlight/what-if-ppnr-research-proves-fruitless</a:t>
            </a:r>
            <a:endParaRPr lang="en-US" sz="1400" b="0" dirty="0">
              <a:latin typeface="Univers Next for HSBC Light" panose="020B0403030202020203" pitchFamily="34" charset="0"/>
              <a:ea typeface="SimHei" panose="02010609060101010101" pitchFamily="49" charset="-122"/>
            </a:endParaRPr>
          </a:p>
          <a:p>
            <a:pPr algn="l">
              <a:spcBef>
                <a:spcPts val="0"/>
              </a:spcBef>
              <a:spcAft>
                <a:spcPts val="0"/>
              </a:spcAft>
            </a:pPr>
            <a:endParaRPr lang="en-US" sz="1400" b="0" dirty="0">
              <a:latin typeface="Univers Next for HSBC Light" panose="020B0403030202020203" pitchFamily="34" charset="0"/>
              <a:ea typeface="SimHei" panose="02010609060101010101" pitchFamily="49" charset="-122"/>
            </a:endParaRPr>
          </a:p>
          <a:p>
            <a:pPr marL="285750" indent="-285750" algn="l">
              <a:spcBef>
                <a:spcPts val="0"/>
              </a:spcBef>
              <a:spcAft>
                <a:spcPts val="0"/>
              </a:spcAft>
              <a:buFont typeface="Arial" panose="020B0604020202020204" pitchFamily="34" charset="0"/>
              <a:buChar char="•"/>
            </a:pPr>
            <a:endParaRPr lang="en-US" sz="1400" b="0" dirty="0">
              <a:latin typeface="Univers Next for HSBC Light" panose="020B0403030202020203" pitchFamily="34" charset="0"/>
              <a:ea typeface="SimHei" panose="02010609060101010101" pitchFamily="49" charset="-122"/>
            </a:endParaRPr>
          </a:p>
          <a:p>
            <a:pPr marL="285750" indent="-285750" algn="l">
              <a:spcBef>
                <a:spcPts val="0"/>
              </a:spcBef>
              <a:spcAft>
                <a:spcPts val="0"/>
              </a:spcAft>
              <a:buFont typeface="Arial" panose="020B0604020202020204" pitchFamily="34" charset="0"/>
              <a:buChar char="•"/>
            </a:pPr>
            <a:endParaRPr lang="en-US" sz="1400" b="0" dirty="0">
              <a:latin typeface="Univers Next for HSBC Light" panose="020B0403030202020203" pitchFamily="34" charset="0"/>
              <a:ea typeface="SimHei" panose="02010609060101010101" pitchFamily="49" charset="-122"/>
            </a:endParaRPr>
          </a:p>
          <a:p>
            <a:pPr marL="285750" indent="-285750" algn="l">
              <a:spcBef>
                <a:spcPts val="0"/>
              </a:spcBef>
              <a:spcAft>
                <a:spcPts val="0"/>
              </a:spcAft>
              <a:buFont typeface="Arial" panose="020B0604020202020204" pitchFamily="34" charset="0"/>
              <a:buChar char="•"/>
            </a:pPr>
            <a:endParaRPr lang="en-US" sz="1400" b="0" dirty="0">
              <a:latin typeface="Univers Next for HSBC Light" panose="020B0403030202020203" pitchFamily="34" charset="0"/>
              <a:ea typeface="SimHei" panose="02010609060101010101" pitchFamily="49" charset="-122"/>
            </a:endParaRPr>
          </a:p>
        </p:txBody>
      </p:sp>
    </p:spTree>
    <p:extLst>
      <p:ext uri="{BB962C8B-B14F-4D97-AF65-F5344CB8AC3E}">
        <p14:creationId xmlns:p14="http://schemas.microsoft.com/office/powerpoint/2010/main" val="766589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4D57993-5037-46F7-8D8B-27A06973600F}"/>
              </a:ext>
            </a:extLst>
          </p:cNvPr>
          <p:cNvSpPr>
            <a:spLocks noGrp="1"/>
          </p:cNvSpPr>
          <p:nvPr>
            <p:ph type="body" sz="quarter" idx="10"/>
          </p:nvPr>
        </p:nvSpPr>
        <p:spPr>
          <a:xfrm>
            <a:off x="414868" y="417513"/>
            <a:ext cx="12171894" cy="6067954"/>
          </a:xfrm>
        </p:spPr>
        <p:txBody>
          <a:bodyPr anchor="ctr"/>
          <a:lstStyle/>
          <a:p>
            <a:r>
              <a:rPr lang="en-GB" dirty="0"/>
              <a:t>Thank you</a:t>
            </a:r>
          </a:p>
        </p:txBody>
      </p:sp>
    </p:spTree>
    <p:extLst>
      <p:ext uri="{BB962C8B-B14F-4D97-AF65-F5344CB8AC3E}">
        <p14:creationId xmlns:p14="http://schemas.microsoft.com/office/powerpoint/2010/main" val="4164068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62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9CA51-209D-303F-6B3E-F5B5FB995A48}"/>
            </a:ext>
          </a:extLst>
        </p:cNvPr>
        <p:cNvGrpSpPr/>
        <p:nvPr/>
      </p:nvGrpSpPr>
      <p:grpSpPr>
        <a:xfrm>
          <a:off x="0" y="0"/>
          <a:ext cx="0" cy="0"/>
          <a:chOff x="0" y="0"/>
          <a:chExt cx="0" cy="0"/>
        </a:xfrm>
      </p:grpSpPr>
      <p:sp>
        <p:nvSpPr>
          <p:cNvPr id="11" name="Section Title">
            <a:extLst>
              <a:ext uri="{FF2B5EF4-FFF2-40B4-BE49-F238E27FC236}">
                <a16:creationId xmlns:a16="http://schemas.microsoft.com/office/drawing/2014/main" id="{BD1AF944-576C-0F55-940A-59C9BDA0AE4A}"/>
              </a:ext>
            </a:extLst>
          </p:cNvPr>
          <p:cNvSpPr>
            <a:spLocks noGrp="1"/>
          </p:cNvSpPr>
          <p:nvPr>
            <p:ph type="subTitle" idx="1"/>
          </p:nvPr>
        </p:nvSpPr>
        <p:spPr>
          <a:xfrm>
            <a:off x="421563" y="417513"/>
            <a:ext cx="5464888" cy="2272887"/>
          </a:xfrm>
        </p:spPr>
        <p:txBody>
          <a:bodyPr/>
          <a:lstStyle/>
          <a:p>
            <a:r>
              <a:rPr lang="en-GB" sz="6600" dirty="0"/>
              <a:t>Business </a:t>
            </a:r>
            <a:r>
              <a:rPr lang="pl-PL" sz="6600" dirty="0"/>
              <a:t>Overview</a:t>
            </a:r>
            <a:endParaRPr lang="en-GB" sz="6600" dirty="0"/>
          </a:p>
        </p:txBody>
      </p:sp>
    </p:spTree>
    <p:extLst>
      <p:ext uri="{BB962C8B-B14F-4D97-AF65-F5344CB8AC3E}">
        <p14:creationId xmlns:p14="http://schemas.microsoft.com/office/powerpoint/2010/main" val="124286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B1647D45-4772-B6E9-9709-A178BFDFBA17}"/>
              </a:ext>
            </a:extLst>
          </p:cNvPr>
          <p:cNvSpPr txBox="1">
            <a:spLocks/>
          </p:cNvSpPr>
          <p:nvPr/>
        </p:nvSpPr>
        <p:spPr>
          <a:xfrm>
            <a:off x="400050" y="537671"/>
            <a:ext cx="9253728" cy="241797"/>
          </a:xfrm>
          <a:prstGeom prst="rect">
            <a:avLst/>
          </a:prstGeom>
        </p:spPr>
        <p:txBody>
          <a:bodyPr/>
          <a:lstStyle>
            <a:lvl1pPr algn="l" defTabSz="975208" rtl="0" eaLnBrk="1" latinLnBrk="0" hangingPunct="1">
              <a:lnSpc>
                <a:spcPct val="80000"/>
              </a:lnSpc>
              <a:spcBef>
                <a:spcPct val="0"/>
              </a:spcBef>
              <a:buNone/>
              <a:defRPr sz="2400" b="0" kern="1200" spc="0" baseline="0">
                <a:solidFill>
                  <a:srgbClr val="333333"/>
                </a:solidFill>
                <a:latin typeface="Univers Next for HSBC Bold" panose="020B0603030202020203" pitchFamily="34" charset="0"/>
                <a:ea typeface="+mj-ea"/>
                <a:cs typeface="+mj-cs"/>
              </a:defRPr>
            </a:lvl1pPr>
          </a:lstStyle>
          <a:p>
            <a:r>
              <a:rPr lang="en-US" b="1" dirty="0">
                <a:latin typeface="Univers Next for HSBC Light"/>
              </a:rPr>
              <a:t>Finance (PPNR) Introduction</a:t>
            </a:r>
            <a:endParaRPr lang="en-US" dirty="0">
              <a:latin typeface="Univers Next for HSBC Light"/>
            </a:endParaRPr>
          </a:p>
          <a:p>
            <a:endParaRPr lang="en-US" dirty="0"/>
          </a:p>
        </p:txBody>
      </p:sp>
      <p:grpSp>
        <p:nvGrpSpPr>
          <p:cNvPr id="4" name="Group 3">
            <a:extLst>
              <a:ext uri="{FF2B5EF4-FFF2-40B4-BE49-F238E27FC236}">
                <a16:creationId xmlns:a16="http://schemas.microsoft.com/office/drawing/2014/main" id="{8A527E72-6B1E-4028-20DD-72C9D7DC6408}"/>
              </a:ext>
            </a:extLst>
          </p:cNvPr>
          <p:cNvGrpSpPr/>
          <p:nvPr/>
        </p:nvGrpSpPr>
        <p:grpSpPr>
          <a:xfrm>
            <a:off x="2154078" y="2391243"/>
            <a:ext cx="9506177" cy="4684184"/>
            <a:chOff x="3555999" y="1866049"/>
            <a:chExt cx="7767782" cy="4187035"/>
          </a:xfrm>
        </p:grpSpPr>
        <p:grpSp>
          <p:nvGrpSpPr>
            <p:cNvPr id="5" name="Group 4">
              <a:extLst>
                <a:ext uri="{FF2B5EF4-FFF2-40B4-BE49-F238E27FC236}">
                  <a16:creationId xmlns:a16="http://schemas.microsoft.com/office/drawing/2014/main" id="{E62E696F-BEC1-4CEB-0E48-AD551CFC72C4}"/>
                </a:ext>
              </a:extLst>
            </p:cNvPr>
            <p:cNvGrpSpPr/>
            <p:nvPr/>
          </p:nvGrpSpPr>
          <p:grpSpPr>
            <a:xfrm>
              <a:off x="3555999" y="2928162"/>
              <a:ext cx="7767782" cy="989337"/>
              <a:chOff x="1376217" y="2567707"/>
              <a:chExt cx="9273310" cy="1330038"/>
            </a:xfrm>
          </p:grpSpPr>
          <p:sp>
            <p:nvSpPr>
              <p:cNvPr id="14" name="Oval 13">
                <a:extLst>
                  <a:ext uri="{FF2B5EF4-FFF2-40B4-BE49-F238E27FC236}">
                    <a16:creationId xmlns:a16="http://schemas.microsoft.com/office/drawing/2014/main" id="{97D7C005-37DB-CD6D-F0C3-362E80EDDB35}"/>
                  </a:ext>
                </a:extLst>
              </p:cNvPr>
              <p:cNvSpPr/>
              <p:nvPr/>
            </p:nvSpPr>
            <p:spPr>
              <a:xfrm>
                <a:off x="1376217" y="2576945"/>
                <a:ext cx="1460463" cy="132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Interest Income</a:t>
                </a:r>
              </a:p>
            </p:txBody>
          </p:sp>
          <p:sp>
            <p:nvSpPr>
              <p:cNvPr id="15" name="Oval 14">
                <a:extLst>
                  <a:ext uri="{FF2B5EF4-FFF2-40B4-BE49-F238E27FC236}">
                    <a16:creationId xmlns:a16="http://schemas.microsoft.com/office/drawing/2014/main" id="{53430C1F-A832-BDEB-D97D-8F5245ED3CD3}"/>
                  </a:ext>
                </a:extLst>
              </p:cNvPr>
              <p:cNvSpPr/>
              <p:nvPr/>
            </p:nvSpPr>
            <p:spPr>
              <a:xfrm>
                <a:off x="3246581" y="2572326"/>
                <a:ext cx="1413164" cy="132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Interest Expense</a:t>
                </a:r>
              </a:p>
            </p:txBody>
          </p:sp>
          <p:sp>
            <p:nvSpPr>
              <p:cNvPr id="16" name="TextBox 15">
                <a:extLst>
                  <a:ext uri="{FF2B5EF4-FFF2-40B4-BE49-F238E27FC236}">
                    <a16:creationId xmlns:a16="http://schemas.microsoft.com/office/drawing/2014/main" id="{54B6D48E-83C2-8FD6-A7D6-1B3A0A598666}"/>
                  </a:ext>
                </a:extLst>
              </p:cNvPr>
              <p:cNvSpPr txBox="1"/>
              <p:nvPr/>
            </p:nvSpPr>
            <p:spPr>
              <a:xfrm>
                <a:off x="2858653" y="3064316"/>
                <a:ext cx="279715" cy="284131"/>
              </a:xfrm>
              <a:prstGeom prst="rect">
                <a:avLst/>
              </a:prstGeom>
              <a:noFill/>
            </p:spPr>
            <p:txBody>
              <a:bodyPr wrap="none" rtlCol="0">
                <a:spAutoFit/>
              </a:bodyPr>
              <a:lstStyle/>
              <a:p>
                <a:r>
                  <a:rPr lang="en-US" sz="1100" b="1" dirty="0"/>
                  <a:t>‒</a:t>
                </a:r>
              </a:p>
            </p:txBody>
          </p:sp>
          <p:sp>
            <p:nvSpPr>
              <p:cNvPr id="17" name="Oval 16">
                <a:extLst>
                  <a:ext uri="{FF2B5EF4-FFF2-40B4-BE49-F238E27FC236}">
                    <a16:creationId xmlns:a16="http://schemas.microsoft.com/office/drawing/2014/main" id="{1ACC60B7-E747-2376-1D91-B630712326E6}"/>
                  </a:ext>
                </a:extLst>
              </p:cNvPr>
              <p:cNvSpPr/>
              <p:nvPr/>
            </p:nvSpPr>
            <p:spPr>
              <a:xfrm>
                <a:off x="5306290" y="2572325"/>
                <a:ext cx="1460463" cy="1320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Non-interest Income</a:t>
                </a:r>
              </a:p>
            </p:txBody>
          </p:sp>
          <p:sp>
            <p:nvSpPr>
              <p:cNvPr id="18" name="Oval 17">
                <a:extLst>
                  <a:ext uri="{FF2B5EF4-FFF2-40B4-BE49-F238E27FC236}">
                    <a16:creationId xmlns:a16="http://schemas.microsoft.com/office/drawing/2014/main" id="{5D38066A-1036-0FB6-BA62-D74FA0A68524}"/>
                  </a:ext>
                </a:extLst>
              </p:cNvPr>
              <p:cNvSpPr/>
              <p:nvPr/>
            </p:nvSpPr>
            <p:spPr>
              <a:xfrm>
                <a:off x="7176654" y="2567707"/>
                <a:ext cx="1413164" cy="132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Non-interest Expense</a:t>
                </a:r>
              </a:p>
            </p:txBody>
          </p:sp>
          <p:sp>
            <p:nvSpPr>
              <p:cNvPr id="19" name="TextBox 18">
                <a:extLst>
                  <a:ext uri="{FF2B5EF4-FFF2-40B4-BE49-F238E27FC236}">
                    <a16:creationId xmlns:a16="http://schemas.microsoft.com/office/drawing/2014/main" id="{69F6ACD1-E279-EBBE-6E07-CA29A9116D38}"/>
                  </a:ext>
                </a:extLst>
              </p:cNvPr>
              <p:cNvSpPr txBox="1"/>
              <p:nvPr/>
            </p:nvSpPr>
            <p:spPr>
              <a:xfrm>
                <a:off x="6808196" y="3080786"/>
                <a:ext cx="279715" cy="284131"/>
              </a:xfrm>
              <a:prstGeom prst="rect">
                <a:avLst/>
              </a:prstGeom>
              <a:noFill/>
            </p:spPr>
            <p:txBody>
              <a:bodyPr wrap="none" rtlCol="0">
                <a:spAutoFit/>
              </a:bodyPr>
              <a:lstStyle/>
              <a:p>
                <a:r>
                  <a:rPr lang="en-US" sz="1100" b="1" dirty="0"/>
                  <a:t>‒</a:t>
                </a:r>
              </a:p>
            </p:txBody>
          </p:sp>
          <p:sp>
            <p:nvSpPr>
              <p:cNvPr id="20" name="TextBox 19">
                <a:extLst>
                  <a:ext uri="{FF2B5EF4-FFF2-40B4-BE49-F238E27FC236}">
                    <a16:creationId xmlns:a16="http://schemas.microsoft.com/office/drawing/2014/main" id="{937CD57A-B95A-4CD6-AD08-287CCBEFB33C}"/>
                  </a:ext>
                </a:extLst>
              </p:cNvPr>
              <p:cNvSpPr txBox="1"/>
              <p:nvPr/>
            </p:nvSpPr>
            <p:spPr>
              <a:xfrm>
                <a:off x="4845599" y="3047846"/>
                <a:ext cx="430121" cy="284131"/>
              </a:xfrm>
              <a:prstGeom prst="rect">
                <a:avLst/>
              </a:prstGeom>
              <a:noFill/>
            </p:spPr>
            <p:txBody>
              <a:bodyPr wrap="square" rtlCol="0">
                <a:spAutoFit/>
              </a:bodyPr>
              <a:lstStyle/>
              <a:p>
                <a:r>
                  <a:rPr lang="en-US" sz="1100" b="1" dirty="0"/>
                  <a:t>+</a:t>
                </a:r>
              </a:p>
            </p:txBody>
          </p:sp>
          <p:sp>
            <p:nvSpPr>
              <p:cNvPr id="21" name="Oval 20">
                <a:extLst>
                  <a:ext uri="{FF2B5EF4-FFF2-40B4-BE49-F238E27FC236}">
                    <a16:creationId xmlns:a16="http://schemas.microsoft.com/office/drawing/2014/main" id="{F6C81631-5E01-FE23-8767-D7975549C7FC}"/>
                  </a:ext>
                </a:extLst>
              </p:cNvPr>
              <p:cNvSpPr/>
              <p:nvPr/>
            </p:nvSpPr>
            <p:spPr>
              <a:xfrm>
                <a:off x="9236363" y="2567707"/>
                <a:ext cx="1413164" cy="132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PPNR</a:t>
                </a:r>
              </a:p>
            </p:txBody>
          </p:sp>
          <p:sp>
            <p:nvSpPr>
              <p:cNvPr id="22" name="TextBox 21">
                <a:extLst>
                  <a:ext uri="{FF2B5EF4-FFF2-40B4-BE49-F238E27FC236}">
                    <a16:creationId xmlns:a16="http://schemas.microsoft.com/office/drawing/2014/main" id="{F0D56D94-A0E9-B2E6-0037-9BB2189F4124}"/>
                  </a:ext>
                </a:extLst>
              </p:cNvPr>
              <p:cNvSpPr txBox="1"/>
              <p:nvPr/>
            </p:nvSpPr>
            <p:spPr>
              <a:xfrm>
                <a:off x="8784657" y="3047846"/>
                <a:ext cx="430121" cy="284131"/>
              </a:xfrm>
              <a:prstGeom prst="rect">
                <a:avLst/>
              </a:prstGeom>
              <a:noFill/>
            </p:spPr>
            <p:txBody>
              <a:bodyPr wrap="square" rtlCol="0">
                <a:spAutoFit/>
              </a:bodyPr>
              <a:lstStyle/>
              <a:p>
                <a:r>
                  <a:rPr lang="en-US" sz="1100" b="1" dirty="0"/>
                  <a:t>=</a:t>
                </a:r>
              </a:p>
            </p:txBody>
          </p:sp>
        </p:grpSp>
        <p:sp>
          <p:nvSpPr>
            <p:cNvPr id="6" name="TextBox 5">
              <a:extLst>
                <a:ext uri="{FF2B5EF4-FFF2-40B4-BE49-F238E27FC236}">
                  <a16:creationId xmlns:a16="http://schemas.microsoft.com/office/drawing/2014/main" id="{4877095D-B2BD-AA15-10E3-9DB0F117CD6F}"/>
                </a:ext>
              </a:extLst>
            </p:cNvPr>
            <p:cNvSpPr txBox="1"/>
            <p:nvPr/>
          </p:nvSpPr>
          <p:spPr>
            <a:xfrm>
              <a:off x="3563656" y="4155276"/>
              <a:ext cx="1223356" cy="1052849"/>
            </a:xfrm>
            <a:prstGeom prst="rect">
              <a:avLst/>
            </a:prstGeom>
            <a:noFill/>
            <a:ln>
              <a:solidFill>
                <a:schemeClr val="accent1"/>
              </a:solidFill>
            </a:ln>
          </p:spPr>
          <p:txBody>
            <a:bodyPr wrap="square" rtlCol="0">
              <a:spAutoFit/>
            </a:bodyPr>
            <a:lstStyle/>
            <a:p>
              <a:r>
                <a:rPr lang="en-US" sz="1100" b="0" dirty="0"/>
                <a:t>Interest-bearing Assets:</a:t>
              </a:r>
            </a:p>
            <a:p>
              <a:endParaRPr lang="en-US" sz="1100" b="0" dirty="0"/>
            </a:p>
            <a:p>
              <a:pPr marL="171450" indent="-171450" algn="l">
                <a:buFont typeface="Arial" panose="020B0604020202020204" pitchFamily="34" charset="0"/>
                <a:buChar char="•"/>
              </a:pPr>
              <a:r>
                <a:rPr lang="en-US" sz="1100" b="0" dirty="0"/>
                <a:t>Loans</a:t>
              </a:r>
            </a:p>
            <a:p>
              <a:pPr marL="171450" indent="-171450" algn="l">
                <a:buFont typeface="Arial" panose="020B0604020202020204" pitchFamily="34" charset="0"/>
                <a:buChar char="•"/>
              </a:pPr>
              <a:r>
                <a:rPr lang="en-US" sz="1100" b="0" dirty="0"/>
                <a:t>Securities</a:t>
              </a:r>
            </a:p>
            <a:p>
              <a:pPr marL="171450" indent="-171450" algn="l">
                <a:buFont typeface="Arial" panose="020B0604020202020204" pitchFamily="34" charset="0"/>
                <a:buChar char="•"/>
              </a:pPr>
              <a:r>
                <a:rPr lang="en-US" sz="1100" b="0" dirty="0"/>
                <a:t>Mortgages</a:t>
              </a:r>
            </a:p>
            <a:p>
              <a:endParaRPr lang="en-US" sz="1100" b="0" dirty="0"/>
            </a:p>
          </p:txBody>
        </p:sp>
        <p:sp>
          <p:nvSpPr>
            <p:cNvPr id="7" name="TextBox 6">
              <a:extLst>
                <a:ext uri="{FF2B5EF4-FFF2-40B4-BE49-F238E27FC236}">
                  <a16:creationId xmlns:a16="http://schemas.microsoft.com/office/drawing/2014/main" id="{2A10D125-3ED2-E79E-E6C7-9ADF5F990584}"/>
                </a:ext>
              </a:extLst>
            </p:cNvPr>
            <p:cNvSpPr txBox="1"/>
            <p:nvPr/>
          </p:nvSpPr>
          <p:spPr>
            <a:xfrm>
              <a:off x="5026700" y="4159839"/>
              <a:ext cx="1435424" cy="1052850"/>
            </a:xfrm>
            <a:prstGeom prst="rect">
              <a:avLst/>
            </a:prstGeom>
            <a:noFill/>
            <a:ln>
              <a:solidFill>
                <a:schemeClr val="accent1"/>
              </a:solidFill>
            </a:ln>
          </p:spPr>
          <p:txBody>
            <a:bodyPr wrap="square" rtlCol="0">
              <a:spAutoFit/>
            </a:bodyPr>
            <a:lstStyle/>
            <a:p>
              <a:r>
                <a:rPr lang="en-US" sz="1100" b="0" dirty="0"/>
                <a:t>Interest-bearing Liabilities:</a:t>
              </a:r>
            </a:p>
            <a:p>
              <a:endParaRPr lang="en-US" sz="1100" b="0" dirty="0"/>
            </a:p>
            <a:p>
              <a:pPr marL="171450" indent="-171450" algn="l">
                <a:buFont typeface="Arial" panose="020B0604020202020204" pitchFamily="34" charset="0"/>
                <a:buChar char="•"/>
              </a:pPr>
              <a:r>
                <a:rPr lang="en-US" sz="1100" b="0" dirty="0"/>
                <a:t>Customer deposits</a:t>
              </a:r>
            </a:p>
            <a:p>
              <a:pPr marL="171450" indent="-171450" algn="l">
                <a:buFont typeface="Arial" panose="020B0604020202020204" pitchFamily="34" charset="0"/>
                <a:buChar char="•"/>
              </a:pPr>
              <a:r>
                <a:rPr lang="en-US" sz="1100" b="0" dirty="0"/>
                <a:t>Bonds</a:t>
              </a:r>
            </a:p>
            <a:p>
              <a:r>
                <a:rPr lang="en-US" sz="1100" b="0" dirty="0"/>
                <a:t>                     </a:t>
              </a:r>
            </a:p>
            <a:p>
              <a:endParaRPr lang="en-US" sz="1100" b="0" dirty="0"/>
            </a:p>
          </p:txBody>
        </p:sp>
        <p:sp>
          <p:nvSpPr>
            <p:cNvPr id="8" name="TextBox 7">
              <a:extLst>
                <a:ext uri="{FF2B5EF4-FFF2-40B4-BE49-F238E27FC236}">
                  <a16:creationId xmlns:a16="http://schemas.microsoft.com/office/drawing/2014/main" id="{6EAA22CD-EF9B-C93A-C82F-4A5430CD16A6}"/>
                </a:ext>
              </a:extLst>
            </p:cNvPr>
            <p:cNvSpPr txBox="1"/>
            <p:nvPr/>
          </p:nvSpPr>
          <p:spPr>
            <a:xfrm>
              <a:off x="6744035" y="4154321"/>
              <a:ext cx="1497324" cy="1595645"/>
            </a:xfrm>
            <a:prstGeom prst="rect">
              <a:avLst/>
            </a:prstGeom>
            <a:noFill/>
            <a:ln>
              <a:solidFill>
                <a:schemeClr val="accent1"/>
              </a:solidFill>
            </a:ln>
          </p:spPr>
          <p:txBody>
            <a:bodyPr wrap="square" rtlCol="0">
              <a:spAutoFit/>
            </a:bodyPr>
            <a:lstStyle/>
            <a:p>
              <a:r>
                <a:rPr lang="en-US" sz="1100" b="0" dirty="0"/>
                <a:t>Fees:</a:t>
              </a:r>
              <a:endParaRPr lang="pl-PL" sz="1100" b="0" dirty="0"/>
            </a:p>
            <a:p>
              <a:endParaRPr lang="en-US" sz="1100" b="0" dirty="0"/>
            </a:p>
            <a:p>
              <a:pPr marL="171450" indent="-171450" algn="l">
                <a:buFont typeface="Arial" panose="020B0604020202020204" pitchFamily="34" charset="0"/>
                <a:buChar char="•"/>
              </a:pPr>
              <a:r>
                <a:rPr lang="en-US" sz="1100" b="0" dirty="0"/>
                <a:t>Trading</a:t>
              </a:r>
            </a:p>
            <a:p>
              <a:pPr marL="171450" indent="-171450" algn="l">
                <a:buFont typeface="Arial" panose="020B0604020202020204" pitchFamily="34" charset="0"/>
                <a:buChar char="•"/>
              </a:pPr>
              <a:r>
                <a:rPr lang="en-US" sz="1100" b="0" dirty="0"/>
                <a:t>Brokerage   </a:t>
              </a:r>
            </a:p>
            <a:p>
              <a:pPr marL="171450" indent="-171450" algn="l">
                <a:buFont typeface="Arial" panose="020B0604020202020204" pitchFamily="34" charset="0"/>
                <a:buChar char="•"/>
              </a:pPr>
              <a:r>
                <a:rPr lang="en-US" sz="1100" b="0" dirty="0"/>
                <a:t>Annual fees</a:t>
              </a:r>
            </a:p>
            <a:p>
              <a:pPr marL="171450" indent="-171450" algn="l">
                <a:buFont typeface="Arial" panose="020B0604020202020204" pitchFamily="34" charset="0"/>
                <a:buChar char="•"/>
              </a:pPr>
              <a:r>
                <a:rPr lang="en-US" sz="1100" b="0" dirty="0"/>
                <a:t>Monthly account service charges</a:t>
              </a:r>
            </a:p>
            <a:p>
              <a:pPr marL="171450" indent="-171450" algn="l">
                <a:buFont typeface="Arial" panose="020B0604020202020204" pitchFamily="34" charset="0"/>
                <a:buChar char="•"/>
              </a:pPr>
              <a:r>
                <a:rPr lang="en-US" sz="1100" b="0" dirty="0"/>
                <a:t>Inactivity fees</a:t>
              </a:r>
            </a:p>
            <a:p>
              <a:pPr marL="171450" indent="-171450" algn="l">
                <a:buFont typeface="Arial" panose="020B0604020202020204" pitchFamily="34" charset="0"/>
                <a:buChar char="•"/>
              </a:pPr>
              <a:r>
                <a:rPr lang="en-US" sz="1100" b="0" dirty="0"/>
                <a:t>Check and deposit slip fees, etc.</a:t>
              </a:r>
            </a:p>
          </p:txBody>
        </p:sp>
        <p:sp>
          <p:nvSpPr>
            <p:cNvPr id="9" name="TextBox 8">
              <a:extLst>
                <a:ext uri="{FF2B5EF4-FFF2-40B4-BE49-F238E27FC236}">
                  <a16:creationId xmlns:a16="http://schemas.microsoft.com/office/drawing/2014/main" id="{0690DFA6-2D89-9ECB-D5C7-FC679AC607E8}"/>
                </a:ext>
              </a:extLst>
            </p:cNvPr>
            <p:cNvSpPr txBox="1"/>
            <p:nvPr/>
          </p:nvSpPr>
          <p:spPr>
            <a:xfrm>
              <a:off x="8357734" y="4163030"/>
              <a:ext cx="1373851" cy="1890054"/>
            </a:xfrm>
            <a:prstGeom prst="rect">
              <a:avLst/>
            </a:prstGeom>
            <a:noFill/>
            <a:ln>
              <a:solidFill>
                <a:schemeClr val="accent1"/>
              </a:solidFill>
            </a:ln>
          </p:spPr>
          <p:txBody>
            <a:bodyPr wrap="square" rtlCol="0">
              <a:spAutoFit/>
            </a:bodyPr>
            <a:lstStyle/>
            <a:p>
              <a:r>
                <a:rPr lang="en-US" sz="1100" b="0" dirty="0"/>
                <a:t>Operating expense:</a:t>
              </a:r>
            </a:p>
            <a:p>
              <a:endParaRPr lang="en-US" sz="1100" b="0" dirty="0"/>
            </a:p>
            <a:p>
              <a:pPr marL="171450" indent="-171450" algn="l">
                <a:buFont typeface="Arial" panose="020B0604020202020204" pitchFamily="34" charset="0"/>
                <a:buChar char="•"/>
              </a:pPr>
              <a:r>
                <a:rPr lang="en-US" sz="1100" b="0" dirty="0"/>
                <a:t>Employee Compensation</a:t>
              </a:r>
            </a:p>
            <a:p>
              <a:pPr marL="171450" indent="-171450" algn="l">
                <a:buFont typeface="Arial" panose="020B0604020202020204" pitchFamily="34" charset="0"/>
                <a:buChar char="•"/>
              </a:pPr>
              <a:r>
                <a:rPr lang="en-US" sz="1100" b="0" dirty="0"/>
                <a:t>Salary</a:t>
              </a:r>
            </a:p>
            <a:p>
              <a:pPr marL="171450" indent="-171450" algn="l">
                <a:buFont typeface="Arial" panose="020B0604020202020204" pitchFamily="34" charset="0"/>
                <a:buChar char="•"/>
              </a:pPr>
              <a:r>
                <a:rPr lang="en-US" sz="1100" b="0" dirty="0"/>
                <a:t>Benefits</a:t>
              </a:r>
            </a:p>
            <a:p>
              <a:pPr marL="171450" indent="-171450" algn="l">
                <a:buFont typeface="Arial" panose="020B0604020202020204" pitchFamily="34" charset="0"/>
                <a:buChar char="•"/>
              </a:pPr>
              <a:r>
                <a:rPr lang="en-US" sz="1100" b="0" dirty="0"/>
                <a:t>Bonuses</a:t>
              </a:r>
            </a:p>
            <a:p>
              <a:pPr marL="171450" indent="-171450" algn="l">
                <a:buFont typeface="Arial" panose="020B0604020202020204" pitchFamily="34" charset="0"/>
                <a:buChar char="•"/>
              </a:pPr>
              <a:r>
                <a:rPr lang="en-US" sz="1100" b="0" dirty="0"/>
                <a:t>Processing / Software</a:t>
              </a:r>
            </a:p>
            <a:p>
              <a:pPr marL="171450" indent="-171450" algn="l">
                <a:buFont typeface="Arial" panose="020B0604020202020204" pitchFamily="34" charset="0"/>
                <a:buChar char="•"/>
              </a:pPr>
              <a:r>
                <a:rPr lang="en-US" sz="1100" b="0" dirty="0"/>
                <a:t>Occupancy (Plant, Property &amp; Equipment)                    </a:t>
              </a:r>
            </a:p>
            <a:p>
              <a:endParaRPr lang="en-US" sz="1100" b="0" dirty="0"/>
            </a:p>
          </p:txBody>
        </p:sp>
        <p:sp>
          <p:nvSpPr>
            <p:cNvPr id="10" name="TextBox 9">
              <a:extLst>
                <a:ext uri="{FF2B5EF4-FFF2-40B4-BE49-F238E27FC236}">
                  <a16:creationId xmlns:a16="http://schemas.microsoft.com/office/drawing/2014/main" id="{ED29F212-C076-7600-B446-5D1F5E525AAB}"/>
                </a:ext>
              </a:extLst>
            </p:cNvPr>
            <p:cNvSpPr txBox="1"/>
            <p:nvPr/>
          </p:nvSpPr>
          <p:spPr>
            <a:xfrm>
              <a:off x="3555999" y="1866049"/>
              <a:ext cx="2994166" cy="536466"/>
            </a:xfrm>
            <a:prstGeom prst="rect">
              <a:avLst/>
            </a:prstGeom>
            <a:noFill/>
            <a:ln>
              <a:solidFill>
                <a:schemeClr val="accent1"/>
              </a:solidFill>
            </a:ln>
          </p:spPr>
          <p:txBody>
            <a:bodyPr wrap="square">
              <a:spAutoFit/>
            </a:bodyPr>
            <a:lstStyle/>
            <a:p>
              <a:pPr algn="l"/>
              <a:r>
                <a:rPr lang="en-US" sz="1100" b="1" dirty="0"/>
                <a:t>Net Interest Income: </a:t>
              </a:r>
              <a:r>
                <a:rPr lang="en-US" sz="1100" b="0" dirty="0"/>
                <a:t>Revenue generated from interest-bearing assets and the cost of servicing liabilities</a:t>
              </a:r>
            </a:p>
          </p:txBody>
        </p:sp>
        <p:sp>
          <p:nvSpPr>
            <p:cNvPr id="11" name="Right Brace 10">
              <a:extLst>
                <a:ext uri="{FF2B5EF4-FFF2-40B4-BE49-F238E27FC236}">
                  <a16:creationId xmlns:a16="http://schemas.microsoft.com/office/drawing/2014/main" id="{B22A4B33-6B34-5089-54BB-16CF2BA49F17}"/>
                </a:ext>
              </a:extLst>
            </p:cNvPr>
            <p:cNvSpPr/>
            <p:nvPr/>
          </p:nvSpPr>
          <p:spPr>
            <a:xfrm rot="16200000">
              <a:off x="4866916" y="1602896"/>
              <a:ext cx="358247" cy="21726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dirty="0"/>
            </a:p>
          </p:txBody>
        </p:sp>
        <p:sp>
          <p:nvSpPr>
            <p:cNvPr id="12" name="TextBox 11">
              <a:extLst>
                <a:ext uri="{FF2B5EF4-FFF2-40B4-BE49-F238E27FC236}">
                  <a16:creationId xmlns:a16="http://schemas.microsoft.com/office/drawing/2014/main" id="{33AE8F3D-8F0D-8E58-AE08-A3144595A8CD}"/>
                </a:ext>
              </a:extLst>
            </p:cNvPr>
            <p:cNvSpPr txBox="1"/>
            <p:nvPr/>
          </p:nvSpPr>
          <p:spPr>
            <a:xfrm>
              <a:off x="6868373" y="1871592"/>
              <a:ext cx="2815855" cy="536466"/>
            </a:xfrm>
            <a:prstGeom prst="rect">
              <a:avLst/>
            </a:prstGeom>
            <a:noFill/>
            <a:ln>
              <a:solidFill>
                <a:schemeClr val="accent1"/>
              </a:solidFill>
            </a:ln>
          </p:spPr>
          <p:txBody>
            <a:bodyPr wrap="square">
              <a:spAutoFit/>
            </a:bodyPr>
            <a:lstStyle/>
            <a:p>
              <a:pPr algn="just"/>
              <a:r>
                <a:rPr lang="en-US" sz="1100" b="1" dirty="0"/>
                <a:t>Net Non-interest Income</a:t>
              </a:r>
              <a:r>
                <a:rPr lang="en-US" sz="1100" b="0" dirty="0"/>
                <a:t>: Revenue generated from the non-core activities by the banks and financial institutions and operating expense</a:t>
              </a:r>
            </a:p>
          </p:txBody>
        </p:sp>
        <p:sp>
          <p:nvSpPr>
            <p:cNvPr id="13" name="Right Brace 12">
              <a:extLst>
                <a:ext uri="{FF2B5EF4-FFF2-40B4-BE49-F238E27FC236}">
                  <a16:creationId xmlns:a16="http://schemas.microsoft.com/office/drawing/2014/main" id="{41B0654E-C271-401F-18A3-779B126AC526}"/>
                </a:ext>
              </a:extLst>
            </p:cNvPr>
            <p:cNvSpPr/>
            <p:nvPr/>
          </p:nvSpPr>
          <p:spPr>
            <a:xfrm rot="16200000">
              <a:off x="7973256" y="1591521"/>
              <a:ext cx="358247" cy="21726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dirty="0"/>
            </a:p>
          </p:txBody>
        </p:sp>
      </p:grpSp>
      <p:graphicFrame>
        <p:nvGraphicFramePr>
          <p:cNvPr id="23" name="Diagram 22">
            <a:extLst>
              <a:ext uri="{FF2B5EF4-FFF2-40B4-BE49-F238E27FC236}">
                <a16:creationId xmlns:a16="http://schemas.microsoft.com/office/drawing/2014/main" id="{F492F868-0B5E-AC9B-4A7F-D58573451656}"/>
              </a:ext>
            </a:extLst>
          </p:cNvPr>
          <p:cNvGraphicFramePr/>
          <p:nvPr>
            <p:extLst>
              <p:ext uri="{D42A27DB-BD31-4B8C-83A1-F6EECF244321}">
                <p14:modId xmlns:p14="http://schemas.microsoft.com/office/powerpoint/2010/main" val="3363097827"/>
              </p:ext>
            </p:extLst>
          </p:nvPr>
        </p:nvGraphicFramePr>
        <p:xfrm>
          <a:off x="2180803" y="967029"/>
          <a:ext cx="9253728" cy="994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4" name="Straight Arrow Connector 23">
            <a:extLst>
              <a:ext uri="{FF2B5EF4-FFF2-40B4-BE49-F238E27FC236}">
                <a16:creationId xmlns:a16="http://schemas.microsoft.com/office/drawing/2014/main" id="{D35E310F-9612-88AD-317F-E486FCB9531D}"/>
              </a:ext>
            </a:extLst>
          </p:cNvPr>
          <p:cNvCxnSpPr>
            <a:cxnSpLocks/>
          </p:cNvCxnSpPr>
          <p:nvPr/>
        </p:nvCxnSpPr>
        <p:spPr bwMode="auto">
          <a:xfrm flipH="1">
            <a:off x="4916420" y="1871393"/>
            <a:ext cx="461611" cy="51985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26CBFB11-B778-E106-6B8B-FA4F8DC1AD12}"/>
              </a:ext>
            </a:extLst>
          </p:cNvPr>
          <p:cNvCxnSpPr>
            <a:cxnSpLocks/>
          </p:cNvCxnSpPr>
          <p:nvPr/>
        </p:nvCxnSpPr>
        <p:spPr bwMode="auto">
          <a:xfrm>
            <a:off x="7184889" y="1890839"/>
            <a:ext cx="440294" cy="500404"/>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68599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318EE-3114-23F1-807D-076D01903757}"/>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16A072D-025D-C9C4-D9B2-72879F82A388}"/>
              </a:ext>
            </a:extLst>
          </p:cNvPr>
          <p:cNvGraphicFramePr/>
          <p:nvPr>
            <p:extLst>
              <p:ext uri="{D42A27DB-BD31-4B8C-83A1-F6EECF244321}">
                <p14:modId xmlns:p14="http://schemas.microsoft.com/office/powerpoint/2010/main" val="2934539652"/>
              </p:ext>
            </p:extLst>
          </p:nvPr>
        </p:nvGraphicFramePr>
        <p:xfrm>
          <a:off x="275703" y="59473"/>
          <a:ext cx="11818724" cy="6750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94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995CC6C6-5F78-448A-D086-9D0C545769E4}"/>
              </a:ext>
            </a:extLst>
          </p:cNvPr>
          <p:cNvSpPr txBox="1">
            <a:spLocks/>
          </p:cNvSpPr>
          <p:nvPr/>
        </p:nvSpPr>
        <p:spPr>
          <a:xfrm>
            <a:off x="291513" y="261996"/>
            <a:ext cx="9253728" cy="241797"/>
          </a:xfrm>
          <a:prstGeom prst="rect">
            <a:avLst/>
          </a:prstGeom>
        </p:spPr>
        <p:txBody>
          <a:bodyPr/>
          <a:lstStyle>
            <a:lvl1pPr algn="l" defTabSz="975208" rtl="0" eaLnBrk="1" latinLnBrk="0" hangingPunct="1">
              <a:lnSpc>
                <a:spcPct val="80000"/>
              </a:lnSpc>
              <a:spcBef>
                <a:spcPct val="0"/>
              </a:spcBef>
              <a:buNone/>
              <a:defRPr sz="2400" b="0" kern="1200" spc="0" baseline="0">
                <a:solidFill>
                  <a:srgbClr val="333333"/>
                </a:solidFill>
                <a:latin typeface="Univers Next for HSBC Bold" panose="020B0603030202020203" pitchFamily="34" charset="0"/>
                <a:ea typeface="+mj-ea"/>
                <a:cs typeface="+mj-cs"/>
              </a:defRPr>
            </a:lvl1pPr>
          </a:lstStyle>
          <a:p>
            <a:r>
              <a:rPr lang="en-US" b="1" dirty="0">
                <a:latin typeface="Univers Next for HSBC Light" panose="020B0403030202020203" pitchFamily="34" charset="0"/>
              </a:rPr>
              <a:t>Business Overview</a:t>
            </a:r>
          </a:p>
        </p:txBody>
      </p:sp>
      <p:graphicFrame>
        <p:nvGraphicFramePr>
          <p:cNvPr id="4" name="Diagram 3">
            <a:extLst>
              <a:ext uri="{FF2B5EF4-FFF2-40B4-BE49-F238E27FC236}">
                <a16:creationId xmlns:a16="http://schemas.microsoft.com/office/drawing/2014/main" id="{3D202A0F-EB49-B856-ABC2-554CEABE9F7C}"/>
              </a:ext>
            </a:extLst>
          </p:cNvPr>
          <p:cNvGraphicFramePr/>
          <p:nvPr>
            <p:extLst>
              <p:ext uri="{D42A27DB-BD31-4B8C-83A1-F6EECF244321}">
                <p14:modId xmlns:p14="http://schemas.microsoft.com/office/powerpoint/2010/main" val="2119015830"/>
              </p:ext>
            </p:extLst>
          </p:nvPr>
        </p:nvGraphicFramePr>
        <p:xfrm>
          <a:off x="291513" y="719407"/>
          <a:ext cx="12214210" cy="3297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7844563-84FF-0A8A-F9C6-8FF1A5236713}"/>
              </a:ext>
            </a:extLst>
          </p:cNvPr>
          <p:cNvSpPr txBox="1"/>
          <p:nvPr/>
        </p:nvSpPr>
        <p:spPr>
          <a:xfrm>
            <a:off x="291513" y="2820087"/>
            <a:ext cx="12214210" cy="3131627"/>
          </a:xfrm>
          <a:prstGeom prst="rect">
            <a:avLst/>
          </a:prstGeom>
          <a:noFill/>
        </p:spPr>
        <p:txBody>
          <a:bodyPr wrap="square">
            <a:spAutoFit/>
          </a:bodyPr>
          <a:lstStyle/>
          <a:p>
            <a:r>
              <a:rPr lang="en-GB" sz="1200" b="1" dirty="0">
                <a:solidFill>
                  <a:srgbClr val="333333">
                    <a:hueOff val="0"/>
                    <a:satOff val="0"/>
                    <a:lumOff val="0"/>
                    <a:alphaOff val="0"/>
                  </a:srgbClr>
                </a:solidFill>
                <a:latin typeface="Univers Next for HSBC Light" panose="020B0403030202020203" pitchFamily="34" charset="0"/>
              </a:rPr>
              <a:t>CCAR </a:t>
            </a:r>
            <a:r>
              <a:rPr lang="en-GB" sz="1200" dirty="0">
                <a:solidFill>
                  <a:srgbClr val="333333">
                    <a:hueOff val="0"/>
                    <a:satOff val="0"/>
                    <a:lumOff val="0"/>
                    <a:alphaOff val="0"/>
                  </a:srgbClr>
                </a:solidFill>
                <a:latin typeface="Univers Next for HSBC Light" panose="020B0403030202020203" pitchFamily="34" charset="0"/>
              </a:rPr>
              <a:t>(Comprehensive Capital Analysis and Review) is a US Federal Reserve supervisory stress testing and capital planning programme for large banks and bank holding companies.</a:t>
            </a:r>
          </a:p>
          <a:p>
            <a:endParaRPr lang="en-GB" sz="1200" dirty="0">
              <a:solidFill>
                <a:srgbClr val="333333">
                  <a:hueOff val="0"/>
                  <a:satOff val="0"/>
                  <a:lumOff val="0"/>
                  <a:alphaOff val="0"/>
                </a:srgbClr>
              </a:solidFill>
              <a:latin typeface="Univers Next for HSBC Light" panose="020B0403030202020203" pitchFamily="34" charset="0"/>
            </a:endParaRPr>
          </a:p>
          <a:p>
            <a:r>
              <a:rPr lang="en-GB" sz="1200" dirty="0">
                <a:solidFill>
                  <a:srgbClr val="333333">
                    <a:hueOff val="0"/>
                    <a:satOff val="0"/>
                    <a:lumOff val="0"/>
                    <a:alphaOff val="0"/>
                  </a:srgbClr>
                </a:solidFill>
                <a:latin typeface="Univers Next for HSBC Light" panose="020B0403030202020203" pitchFamily="34" charset="0"/>
              </a:rPr>
              <a:t>It assesses whether a bank has:</a:t>
            </a:r>
          </a:p>
          <a:p>
            <a:pPr marL="534988" indent="-342900">
              <a:spcBef>
                <a:spcPts val="300"/>
              </a:spcBef>
              <a:buFont typeface="Wingdings" panose="05000000000000000000" pitchFamily="2" charset="2"/>
              <a:buChar char="Ø"/>
            </a:pPr>
            <a:r>
              <a:rPr lang="en-GB" sz="1200" b="1" dirty="0">
                <a:solidFill>
                  <a:srgbClr val="333333">
                    <a:hueOff val="0"/>
                    <a:satOff val="0"/>
                    <a:lumOff val="0"/>
                    <a:alphaOff val="0"/>
                  </a:srgbClr>
                </a:solidFill>
                <a:latin typeface="Univers Next for HSBC Light" panose="020B0403030202020203" pitchFamily="34" charset="0"/>
              </a:rPr>
              <a:t>Enough capital </a:t>
            </a:r>
            <a:r>
              <a:rPr lang="en-GB" sz="1200" dirty="0">
                <a:solidFill>
                  <a:srgbClr val="333333">
                    <a:hueOff val="0"/>
                    <a:satOff val="0"/>
                    <a:lumOff val="0"/>
                    <a:alphaOff val="0"/>
                  </a:srgbClr>
                </a:solidFill>
                <a:latin typeface="Univers Next for HSBC Light" panose="020B0403030202020203" pitchFamily="34" charset="0"/>
              </a:rPr>
              <a:t>to absorb losses under severely adverse economic scenarios</a:t>
            </a:r>
          </a:p>
          <a:p>
            <a:pPr marL="534988" indent="-342900">
              <a:spcBef>
                <a:spcPts val="300"/>
              </a:spcBef>
              <a:buFont typeface="Wingdings" panose="05000000000000000000" pitchFamily="2" charset="2"/>
              <a:buChar char="Ø"/>
            </a:pPr>
            <a:r>
              <a:rPr lang="en-GB" sz="1200" b="1" dirty="0">
                <a:solidFill>
                  <a:srgbClr val="333333">
                    <a:hueOff val="0"/>
                    <a:satOff val="0"/>
                    <a:lumOff val="0"/>
                    <a:alphaOff val="0"/>
                  </a:srgbClr>
                </a:solidFill>
                <a:latin typeface="Univers Next for HSBC Light" panose="020B0403030202020203" pitchFamily="34" charset="0"/>
              </a:rPr>
              <a:t>Robust capital planning </a:t>
            </a:r>
            <a:r>
              <a:rPr lang="en-GB" sz="1200" dirty="0">
                <a:solidFill>
                  <a:srgbClr val="333333">
                    <a:hueOff val="0"/>
                    <a:satOff val="0"/>
                    <a:lumOff val="0"/>
                    <a:alphaOff val="0"/>
                  </a:srgbClr>
                </a:solidFill>
                <a:latin typeface="Univers Next for HSBC Light" panose="020B0403030202020203" pitchFamily="34" charset="0"/>
              </a:rPr>
              <a:t>processes (governance, risk identification, modelling, controls)</a:t>
            </a:r>
          </a:p>
          <a:p>
            <a:pPr marL="534988" indent="-342900">
              <a:spcBef>
                <a:spcPts val="300"/>
              </a:spcBef>
              <a:buFont typeface="Wingdings" panose="05000000000000000000" pitchFamily="2" charset="2"/>
              <a:buChar char="Ø"/>
            </a:pPr>
            <a:r>
              <a:rPr lang="en-GB" sz="1200" dirty="0">
                <a:solidFill>
                  <a:srgbClr val="333333">
                    <a:hueOff val="0"/>
                    <a:satOff val="0"/>
                    <a:lumOff val="0"/>
                    <a:alphaOff val="0"/>
                  </a:srgbClr>
                </a:solidFill>
                <a:latin typeface="Univers Next for HSBC Light" panose="020B0403030202020203" pitchFamily="34" charset="0"/>
              </a:rPr>
              <a:t>The </a:t>
            </a:r>
            <a:r>
              <a:rPr lang="en-GB" sz="1200" b="1" dirty="0">
                <a:solidFill>
                  <a:srgbClr val="333333">
                    <a:hueOff val="0"/>
                    <a:satOff val="0"/>
                    <a:lumOff val="0"/>
                    <a:alphaOff val="0"/>
                  </a:srgbClr>
                </a:solidFill>
                <a:latin typeface="Univers Next for HSBC Light" panose="020B0403030202020203" pitchFamily="34" charset="0"/>
              </a:rPr>
              <a:t>ability to continue lending </a:t>
            </a:r>
            <a:r>
              <a:rPr lang="en-GB" sz="1200" dirty="0">
                <a:solidFill>
                  <a:srgbClr val="333333">
                    <a:hueOff val="0"/>
                    <a:satOff val="0"/>
                    <a:lumOff val="0"/>
                    <a:alphaOff val="0"/>
                  </a:srgbClr>
                </a:solidFill>
                <a:latin typeface="Univers Next for HSBC Light" panose="020B0403030202020203" pitchFamily="34" charset="0"/>
              </a:rPr>
              <a:t>and operating through stress while meeting regulatory capital requirements</a:t>
            </a:r>
          </a:p>
          <a:p>
            <a:pPr marL="534988" indent="-342900">
              <a:spcBef>
                <a:spcPts val="300"/>
              </a:spcBef>
              <a:buFont typeface="Wingdings" panose="05000000000000000000" pitchFamily="2" charset="2"/>
              <a:buChar char="Ø"/>
            </a:pPr>
            <a:r>
              <a:rPr lang="en-GB" sz="1200" dirty="0">
                <a:solidFill>
                  <a:srgbClr val="333333">
                    <a:hueOff val="0"/>
                    <a:satOff val="0"/>
                    <a:lumOff val="0"/>
                    <a:alphaOff val="0"/>
                  </a:srgbClr>
                </a:solidFill>
                <a:latin typeface="Univers Next for HSBC Light" panose="020B0403030202020203" pitchFamily="34" charset="0"/>
              </a:rPr>
              <a:t>In practice, banks project key items (e.g., losses, revenues, expenses, and capital ratios) over a multi-year horizon under Fed-provided scenarios,</a:t>
            </a:r>
            <a:r>
              <a:rPr lang="pl-PL" sz="1200" dirty="0">
                <a:solidFill>
                  <a:srgbClr val="333333">
                    <a:hueOff val="0"/>
                    <a:satOff val="0"/>
                    <a:lumOff val="0"/>
                    <a:alphaOff val="0"/>
                  </a:srgbClr>
                </a:solidFill>
                <a:latin typeface="Univers Next for HSBC Light" panose="020B0403030202020203" pitchFamily="34" charset="0"/>
              </a:rPr>
              <a:t> </a:t>
            </a:r>
            <a:r>
              <a:rPr lang="en-GB" sz="1200" dirty="0">
                <a:solidFill>
                  <a:srgbClr val="333333">
                    <a:hueOff val="0"/>
                    <a:satOff val="0"/>
                    <a:lumOff val="0"/>
                    <a:alphaOff val="0"/>
                  </a:srgbClr>
                </a:solidFill>
                <a:latin typeface="Univers Next for HSBC Light" panose="020B0403030202020203" pitchFamily="34" charset="0"/>
              </a:rPr>
              <a:t>and the Fed uses the results to evaluate capital adequacy and planned capital actions (e.g., dividends, buybacks).</a:t>
            </a:r>
          </a:p>
          <a:p>
            <a:pPr marL="342900" indent="-342900">
              <a:buFont typeface="Arial" panose="020B0604020202020204" pitchFamily="34" charset="0"/>
              <a:buChar char="•"/>
            </a:pPr>
            <a:endParaRPr lang="en-GB" sz="1200" dirty="0">
              <a:solidFill>
                <a:srgbClr val="333333">
                  <a:hueOff val="0"/>
                  <a:satOff val="0"/>
                  <a:lumOff val="0"/>
                  <a:alphaOff val="0"/>
                </a:srgbClr>
              </a:solidFill>
              <a:latin typeface="Univers Next for HSBC Light" panose="020B0403030202020203" pitchFamily="34" charset="0"/>
            </a:endParaRPr>
          </a:p>
          <a:p>
            <a:r>
              <a:rPr lang="en-GB" sz="1200" dirty="0">
                <a:solidFill>
                  <a:srgbClr val="333333">
                    <a:hueOff val="0"/>
                    <a:satOff val="0"/>
                    <a:lumOff val="0"/>
                    <a:alphaOff val="0"/>
                  </a:srgbClr>
                </a:solidFill>
                <a:latin typeface="Univers Next for HSBC Light" panose="020B0403030202020203" pitchFamily="34" charset="0"/>
              </a:rPr>
              <a:t>CCAR uses Federal Reserve–defined macroeconomic scenarios each cycle. The standard set is:</a:t>
            </a:r>
          </a:p>
          <a:p>
            <a:pPr marL="534988" indent="-342900">
              <a:spcBef>
                <a:spcPts val="300"/>
              </a:spcBef>
              <a:buFont typeface="Wingdings" panose="05000000000000000000" pitchFamily="2" charset="2"/>
              <a:buChar char="Ø"/>
            </a:pPr>
            <a:r>
              <a:rPr lang="en-GB" sz="1200" b="1" dirty="0">
                <a:solidFill>
                  <a:srgbClr val="333333">
                    <a:hueOff val="0"/>
                    <a:satOff val="0"/>
                    <a:lumOff val="0"/>
                    <a:alphaOff val="0"/>
                  </a:srgbClr>
                </a:solidFill>
                <a:latin typeface="Univers Next for HSBC Light" panose="020B0403030202020203" pitchFamily="34" charset="0"/>
              </a:rPr>
              <a:t>Baseline</a:t>
            </a:r>
            <a:r>
              <a:rPr lang="en-GB" sz="1200" dirty="0">
                <a:solidFill>
                  <a:srgbClr val="333333">
                    <a:hueOff val="0"/>
                    <a:satOff val="0"/>
                    <a:lumOff val="0"/>
                    <a:alphaOff val="0"/>
                  </a:srgbClr>
                </a:solidFill>
                <a:latin typeface="Univers Next for HSBC Light" panose="020B0403030202020203" pitchFamily="34" charset="0"/>
              </a:rPr>
              <a:t>: a consensus-style outlook (not a stress), used mainly for comparison.</a:t>
            </a:r>
          </a:p>
          <a:p>
            <a:pPr marL="534988" indent="-342900">
              <a:spcBef>
                <a:spcPts val="300"/>
              </a:spcBef>
              <a:buFont typeface="Wingdings" panose="05000000000000000000" pitchFamily="2" charset="2"/>
              <a:buChar char="Ø"/>
            </a:pPr>
            <a:r>
              <a:rPr lang="en-GB" sz="1200" b="1" dirty="0">
                <a:solidFill>
                  <a:srgbClr val="333333">
                    <a:hueOff val="0"/>
                    <a:satOff val="0"/>
                    <a:lumOff val="0"/>
                    <a:alphaOff val="0"/>
                  </a:srgbClr>
                </a:solidFill>
                <a:latin typeface="Univers Next for HSBC Light" panose="020B0403030202020203" pitchFamily="34" charset="0"/>
              </a:rPr>
              <a:t>Adverse</a:t>
            </a:r>
            <a:r>
              <a:rPr lang="en-GB" sz="1200" dirty="0">
                <a:solidFill>
                  <a:srgbClr val="333333">
                    <a:hueOff val="0"/>
                    <a:satOff val="0"/>
                    <a:lumOff val="0"/>
                    <a:alphaOff val="0"/>
                  </a:srgbClr>
                </a:solidFill>
                <a:latin typeface="Univers Next for HSBC Light" panose="020B0403030202020203" pitchFamily="34" charset="0"/>
              </a:rPr>
              <a:t>: a moderate downturn scenario (severity varies by year).</a:t>
            </a:r>
          </a:p>
          <a:p>
            <a:pPr marL="534988" indent="-342900">
              <a:spcBef>
                <a:spcPts val="300"/>
              </a:spcBef>
              <a:buFont typeface="Wingdings" panose="05000000000000000000" pitchFamily="2" charset="2"/>
              <a:buChar char="Ø"/>
            </a:pPr>
            <a:r>
              <a:rPr lang="en-GB" sz="1200" b="1" dirty="0">
                <a:solidFill>
                  <a:srgbClr val="333333">
                    <a:hueOff val="0"/>
                    <a:satOff val="0"/>
                    <a:lumOff val="0"/>
                    <a:alphaOff val="0"/>
                  </a:srgbClr>
                </a:solidFill>
                <a:latin typeface="Univers Next for HSBC Light" panose="020B0403030202020203" pitchFamily="34" charset="0"/>
              </a:rPr>
              <a:t>Severely Adverse</a:t>
            </a:r>
            <a:r>
              <a:rPr lang="en-GB" sz="1200" dirty="0">
                <a:solidFill>
                  <a:srgbClr val="333333">
                    <a:hueOff val="0"/>
                    <a:satOff val="0"/>
                    <a:lumOff val="0"/>
                    <a:alphaOff val="0"/>
                  </a:srgbClr>
                </a:solidFill>
                <a:latin typeface="Univers Next for HSBC Light" panose="020B0403030202020203" pitchFamily="34" charset="0"/>
              </a:rPr>
              <a:t>: the main stress scenario used to assess capital adequacy under a deep recession/market shock.</a:t>
            </a:r>
          </a:p>
          <a:p>
            <a:endParaRPr lang="en-GB" sz="1200" dirty="0">
              <a:solidFill>
                <a:srgbClr val="333333">
                  <a:hueOff val="0"/>
                  <a:satOff val="0"/>
                  <a:lumOff val="0"/>
                  <a:alphaOff val="0"/>
                </a:srgbClr>
              </a:solidFill>
              <a:latin typeface="Univers Next for HSBC Light" panose="020B0403030202020203" pitchFamily="34" charset="0"/>
            </a:endParaRPr>
          </a:p>
        </p:txBody>
      </p:sp>
    </p:spTree>
    <p:extLst>
      <p:ext uri="{BB962C8B-B14F-4D97-AF65-F5344CB8AC3E}">
        <p14:creationId xmlns:p14="http://schemas.microsoft.com/office/powerpoint/2010/main" val="150656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3257A-6CE5-B71B-FE1A-0417F9529F7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0E1A4BB-20D1-5754-340F-87397AED6D60}"/>
              </a:ext>
            </a:extLst>
          </p:cNvPr>
          <p:cNvSpPr>
            <a:spLocks noGrp="1"/>
          </p:cNvSpPr>
          <p:nvPr>
            <p:ph type="body" sz="quarter" idx="10"/>
          </p:nvPr>
        </p:nvSpPr>
        <p:spPr>
          <a:xfrm>
            <a:off x="417513" y="3135787"/>
            <a:ext cx="5189657" cy="1023531"/>
          </a:xfrm>
        </p:spPr>
        <p:txBody>
          <a:bodyPr/>
          <a:lstStyle/>
          <a:p>
            <a:r>
              <a:rPr lang="en-GB" dirty="0"/>
              <a:t>Implications to B</a:t>
            </a:r>
            <a:r>
              <a:rPr lang="pl-PL" dirty="0"/>
              <a:t>alance Sheet</a:t>
            </a:r>
            <a:r>
              <a:rPr lang="en-GB" dirty="0"/>
              <a:t> P</a:t>
            </a:r>
            <a:r>
              <a:rPr lang="pl-PL" dirty="0"/>
              <a:t>rofit and Loss</a:t>
            </a:r>
            <a:r>
              <a:rPr lang="en-GB" dirty="0"/>
              <a:t> modelling</a:t>
            </a:r>
          </a:p>
        </p:txBody>
      </p:sp>
      <p:sp>
        <p:nvSpPr>
          <p:cNvPr id="3" name="Subtitle 2">
            <a:extLst>
              <a:ext uri="{FF2B5EF4-FFF2-40B4-BE49-F238E27FC236}">
                <a16:creationId xmlns:a16="http://schemas.microsoft.com/office/drawing/2014/main" id="{B2AC6E7F-A69E-46DC-0031-C3ADD39A9614}"/>
              </a:ext>
            </a:extLst>
          </p:cNvPr>
          <p:cNvSpPr>
            <a:spLocks noGrp="1"/>
          </p:cNvSpPr>
          <p:nvPr>
            <p:ph type="subTitle" idx="1"/>
          </p:nvPr>
        </p:nvSpPr>
        <p:spPr/>
        <p:txBody>
          <a:bodyPr/>
          <a:lstStyle/>
          <a:p>
            <a:r>
              <a:rPr lang="en-GB" sz="6600" dirty="0"/>
              <a:t>Regulations</a:t>
            </a:r>
          </a:p>
        </p:txBody>
      </p:sp>
    </p:spTree>
    <p:extLst>
      <p:ext uri="{BB962C8B-B14F-4D97-AF65-F5344CB8AC3E}">
        <p14:creationId xmlns:p14="http://schemas.microsoft.com/office/powerpoint/2010/main" val="318870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2C49C-7117-C178-75A3-A8AD33B6258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DCDBE96-AB4A-BE02-4102-A7F63F1BFF4D}"/>
              </a:ext>
            </a:extLst>
          </p:cNvPr>
          <p:cNvSpPr txBox="1">
            <a:spLocks/>
          </p:cNvSpPr>
          <p:nvPr/>
        </p:nvSpPr>
        <p:spPr>
          <a:xfrm>
            <a:off x="291514" y="373818"/>
            <a:ext cx="9253728" cy="241797"/>
          </a:xfrm>
          <a:prstGeom prst="rect">
            <a:avLst/>
          </a:prstGeom>
        </p:spPr>
        <p:txBody>
          <a:bodyPr/>
          <a:lstStyle>
            <a:lvl1pPr algn="l" defTabSz="975208" rtl="0" eaLnBrk="1" latinLnBrk="0" hangingPunct="1">
              <a:lnSpc>
                <a:spcPct val="80000"/>
              </a:lnSpc>
              <a:spcBef>
                <a:spcPct val="0"/>
              </a:spcBef>
              <a:buNone/>
              <a:defRPr sz="2400" b="0" kern="1200" spc="0" baseline="0">
                <a:solidFill>
                  <a:srgbClr val="333333"/>
                </a:solidFill>
                <a:latin typeface="Univers Next for HSBC Bold" panose="020B0603030202020203" pitchFamily="34" charset="0"/>
                <a:ea typeface="+mj-ea"/>
                <a:cs typeface="+mj-cs"/>
              </a:defRPr>
            </a:lvl1pPr>
          </a:lstStyle>
          <a:p>
            <a:r>
              <a:rPr lang="en-US" b="1" dirty="0">
                <a:latin typeface="Univers Next for HSBC Light" panose="020B0403030202020203" pitchFamily="34" charset="0"/>
              </a:rPr>
              <a:t>Regulation</a:t>
            </a:r>
            <a:r>
              <a:rPr lang="pl-PL" b="1" dirty="0">
                <a:latin typeface="Univers Next for HSBC Light" panose="020B0403030202020203" pitchFamily="34" charset="0"/>
              </a:rPr>
              <a:t>s</a:t>
            </a:r>
            <a:endParaRPr lang="en-US" b="1" dirty="0">
              <a:latin typeface="Univers Next for HSBC Light" panose="020B0403030202020203" pitchFamily="34" charset="0"/>
            </a:endParaRPr>
          </a:p>
        </p:txBody>
      </p:sp>
      <p:graphicFrame>
        <p:nvGraphicFramePr>
          <p:cNvPr id="6" name="Diagram 5">
            <a:extLst>
              <a:ext uri="{FF2B5EF4-FFF2-40B4-BE49-F238E27FC236}">
                <a16:creationId xmlns:a16="http://schemas.microsoft.com/office/drawing/2014/main" id="{B021C6ED-E645-8F39-9F83-DF54ED89E31B}"/>
              </a:ext>
            </a:extLst>
          </p:cNvPr>
          <p:cNvGraphicFramePr/>
          <p:nvPr>
            <p:extLst>
              <p:ext uri="{D42A27DB-BD31-4B8C-83A1-F6EECF244321}">
                <p14:modId xmlns:p14="http://schemas.microsoft.com/office/powerpoint/2010/main" val="1953284373"/>
              </p:ext>
            </p:extLst>
          </p:nvPr>
        </p:nvGraphicFramePr>
        <p:xfrm>
          <a:off x="291514" y="747000"/>
          <a:ext cx="11818710" cy="616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7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22495-22FC-CCA1-EFE5-5A643A1F0B4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7CEE805-46E8-37DC-A585-417563BCC982}"/>
              </a:ext>
            </a:extLst>
          </p:cNvPr>
          <p:cNvSpPr txBox="1">
            <a:spLocks/>
          </p:cNvSpPr>
          <p:nvPr/>
        </p:nvSpPr>
        <p:spPr>
          <a:xfrm>
            <a:off x="291514" y="373818"/>
            <a:ext cx="9253728" cy="241797"/>
          </a:xfrm>
          <a:prstGeom prst="rect">
            <a:avLst/>
          </a:prstGeom>
        </p:spPr>
        <p:txBody>
          <a:bodyPr/>
          <a:lstStyle>
            <a:lvl1pPr algn="l" defTabSz="975208" rtl="0" eaLnBrk="1" latinLnBrk="0" hangingPunct="1">
              <a:lnSpc>
                <a:spcPct val="80000"/>
              </a:lnSpc>
              <a:spcBef>
                <a:spcPct val="0"/>
              </a:spcBef>
              <a:buNone/>
              <a:defRPr sz="2400" b="0" kern="1200" spc="0" baseline="0">
                <a:solidFill>
                  <a:srgbClr val="333333"/>
                </a:solidFill>
                <a:latin typeface="Univers Next for HSBC Bold" panose="020B0603030202020203" pitchFamily="34" charset="0"/>
                <a:ea typeface="+mj-ea"/>
                <a:cs typeface="+mj-cs"/>
              </a:defRPr>
            </a:lvl1pPr>
          </a:lstStyle>
          <a:p>
            <a:r>
              <a:rPr lang="en-US" b="1" dirty="0">
                <a:latin typeface="Univers Next for HSBC Light" panose="020B0403030202020203" pitchFamily="34" charset="0"/>
              </a:rPr>
              <a:t>Regulation</a:t>
            </a:r>
            <a:r>
              <a:rPr lang="pl-PL" b="1" dirty="0">
                <a:latin typeface="Univers Next for HSBC Light" panose="020B0403030202020203" pitchFamily="34" charset="0"/>
              </a:rPr>
              <a:t>s</a:t>
            </a:r>
            <a:endParaRPr lang="en-US" b="1" dirty="0">
              <a:latin typeface="Univers Next for HSBC Light" panose="020B0403030202020203" pitchFamily="34" charset="0"/>
            </a:endParaRPr>
          </a:p>
        </p:txBody>
      </p:sp>
      <p:graphicFrame>
        <p:nvGraphicFramePr>
          <p:cNvPr id="6" name="Diagram 5">
            <a:extLst>
              <a:ext uri="{FF2B5EF4-FFF2-40B4-BE49-F238E27FC236}">
                <a16:creationId xmlns:a16="http://schemas.microsoft.com/office/drawing/2014/main" id="{728360AB-E489-299D-EA5E-C2DC9E431F7A}"/>
              </a:ext>
            </a:extLst>
          </p:cNvPr>
          <p:cNvGraphicFramePr/>
          <p:nvPr>
            <p:extLst>
              <p:ext uri="{D42A27DB-BD31-4B8C-83A1-F6EECF244321}">
                <p14:modId xmlns:p14="http://schemas.microsoft.com/office/powerpoint/2010/main" val="1777935024"/>
              </p:ext>
            </p:extLst>
          </p:nvPr>
        </p:nvGraphicFramePr>
        <p:xfrm>
          <a:off x="291514" y="1114426"/>
          <a:ext cx="11818710" cy="5950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744055"/>
      </p:ext>
    </p:extLst>
  </p:cSld>
  <p:clrMapOvr>
    <a:masterClrMapping/>
  </p:clrMapOvr>
</p:sld>
</file>

<file path=ppt/theme/theme1.xml><?xml version="1.0" encoding="utf-8"?>
<a:theme xmlns:a="http://schemas.openxmlformats.org/drawingml/2006/main" name="Office Theme">
  <a:themeElements>
    <a:clrScheme name="Custom 17">
      <a:dk1>
        <a:srgbClr val="333333"/>
      </a:dk1>
      <a:lt1>
        <a:sysClr val="window" lastClr="FFFFFF"/>
      </a:lt1>
      <a:dk2>
        <a:srgbClr val="767676"/>
      </a:dk2>
      <a:lt2>
        <a:srgbClr val="D7D8D6"/>
      </a:lt2>
      <a:accent1>
        <a:srgbClr val="A8384F"/>
      </a:accent1>
      <a:accent2>
        <a:srgbClr val="EC7046"/>
      </a:accent2>
      <a:accent3>
        <a:srgbClr val="3E701A"/>
      </a:accent3>
      <a:accent4>
        <a:srgbClr val="469CBE"/>
      </a:accent4>
      <a:accent5>
        <a:srgbClr val="E76E84"/>
      </a:accent5>
      <a:accent6>
        <a:srgbClr val="9B4822"/>
      </a:accent6>
      <a:hlink>
        <a:srgbClr val="9B4822"/>
      </a:hlink>
      <a:folHlink>
        <a:srgbClr val="EC7046"/>
      </a:folHlink>
    </a:clrScheme>
    <a:fontScheme name="Custom 21">
      <a:majorFont>
        <a:latin typeface="Univers Next for HSBC Light"/>
        <a:ea typeface=""/>
        <a:cs typeface=""/>
      </a:majorFont>
      <a:minorFont>
        <a:latin typeface="Univers Next for HSB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chor="ctr" anchorCtr="1">
        <a:spAutoFit/>
      </a:bodyPr>
      <a:lstStyle>
        <a:defPPr marL="0" indent="0" algn="ctr">
          <a:spcBef>
            <a:spcPts val="0"/>
          </a:spcBef>
          <a:spcAft>
            <a:spcPts val="0"/>
          </a:spcAft>
          <a:buClr>
            <a:srgbClr val="DB0011"/>
          </a:buClr>
          <a:buSzPct val="80000"/>
          <a:buFont typeface="Wingdings" panose="05000000000000000000" pitchFamily="2" charset="2"/>
          <a:buNone/>
          <a:defRPr sz="1000" dirty="0" smtClean="0">
            <a:solidFill>
              <a:srgbClr val="000000"/>
            </a:solidFill>
            <a:latin typeface="Calibri" panose="020F0502020204030204" pitchFamily="34" charset="0"/>
          </a:defRPr>
        </a:defPPr>
      </a:lstStyle>
    </a:txDef>
  </a:objectDefaults>
  <a:extraClrSchemeLst/>
  <a:custClrLst>
    <a:custClr name="Pink 1">
      <a:srgbClr val="A8384F"/>
    </a:custClr>
    <a:custClr name="Pink 2">
      <a:srgbClr val="C03954"/>
    </a:custClr>
    <a:custClr name="Pink 3">
      <a:srgbClr val="F14E73"/>
    </a:custClr>
    <a:custClr name="Pink 4">
      <a:srgbClr val="E76E84"/>
    </a:custClr>
    <a:custClr name="White">
      <a:srgbClr val="FFFFFF"/>
    </a:custClr>
    <a:custClr name="White">
      <a:srgbClr val="FFFFFF"/>
    </a:custClr>
    <a:custClr name="Orange 1">
      <a:srgbClr val="9B4822"/>
    </a:custClr>
    <a:custClr name="Orange 2">
      <a:srgbClr val="C64D24"/>
    </a:custClr>
    <a:custClr name="Orange 3">
      <a:srgbClr val="ED6335"/>
    </a:custClr>
    <a:custClr name="Orange 4">
      <a:srgbClr val="EC7046"/>
    </a:custClr>
    <a:custClr name="Green 1">
      <a:srgbClr val="3E701A"/>
    </a:custClr>
    <a:custClr name="Green 2">
      <a:srgbClr val="4C7C27"/>
    </a:custClr>
    <a:custClr name="Green 3">
      <a:srgbClr val="5D9438"/>
    </a:custClr>
    <a:custClr name="Green 4">
      <a:srgbClr val="739F56"/>
    </a:custClr>
    <a:custClr name="White">
      <a:srgbClr val="FFFFFF"/>
    </a:custClr>
    <a:custClr name="White">
      <a:srgbClr val="FFFFFF"/>
    </a:custClr>
    <a:custClr name="Blue 1">
      <a:srgbClr val="2D6980"/>
    </a:custClr>
    <a:custClr name="Blue 2">
      <a:srgbClr val="347893"/>
    </a:custClr>
    <a:custClr name="Blue 3">
      <a:srgbClr val="3D8EAE"/>
    </a:custClr>
    <a:custClr name="Blue 4">
      <a:srgbClr val="469CBE"/>
    </a:custClr>
    <a:custClr name="HSBC Red">
      <a:srgbClr val="DB0011"/>
    </a:custClr>
    <a:custClr name="Red 1">
      <a:srgbClr val="E31E22"/>
    </a:custClr>
    <a:custClr name="Red 2">
      <a:srgbClr val="BA1110"/>
    </a:custClr>
    <a:custClr name="Red 3">
      <a:srgbClr val="730014"/>
    </a:custClr>
    <a:custClr name="Black">
      <a:srgbClr val="000000"/>
    </a:custClr>
    <a:custClr name="HSBC Black">
      <a:srgbClr val="333333"/>
    </a:custClr>
    <a:custClr name="Grey 1">
      <a:srgbClr val="F3F3F3"/>
    </a:custClr>
    <a:custClr name="Grey 2">
      <a:srgbClr val="EDEDED"/>
    </a:custClr>
    <a:custClr name="Grey 3">
      <a:srgbClr val="D7D8D6"/>
    </a:custClr>
    <a:custClr name="Grey 4">
      <a:srgbClr val="767676"/>
    </a:custClr>
    <a:custClr name="Red">
      <a:srgbClr val="A8000B"/>
    </a:custClr>
    <a:custClr name="Amber">
      <a:srgbClr val="FFBB33"/>
    </a:custClr>
    <a:custClr name="Green">
      <a:srgbClr val="00847F"/>
    </a:custClr>
    <a:custClr name="Blue">
      <a:srgbClr val="305A85"/>
    </a:custClr>
  </a:custClrLst>
  <a:extLst>
    <a:ext uri="{05A4C25C-085E-4340-85A3-A5531E510DB2}">
      <thm15:themeFamily xmlns:thm15="http://schemas.microsoft.com/office/thememl/2012/main" name="HSBC UK PowerPoint 16x9" id="{A908A9F7-95D8-C442-888C-16EEE4AD5A1D}" vid="{7A83A9E7-ECF8-B149-A87D-B7D69CB64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CC98259E1E614EA2376F7B6310295A" ma:contentTypeVersion="2" ma:contentTypeDescription="Create a new document." ma:contentTypeScope="" ma:versionID="f718192ca4da7d6ed1fdc8c7b966b1b4">
  <xsd:schema xmlns:xsd="http://www.w3.org/2001/XMLSchema" xmlns:xs="http://www.w3.org/2001/XMLSchema" xmlns:p="http://schemas.microsoft.com/office/2006/metadata/properties" targetNamespace="http://schemas.microsoft.com/office/2006/metadata/properties" ma:root="true" ma:fieldsID="a7a86e306a9dd0872c1cb2a21e17615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B57537-1300-46AA-BE17-12DC1E6C7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138BE17-0237-47B8-80F4-296BFB523B9B}">
  <ds:schemaRefs>
    <ds:schemaRef ds:uri="http://schemas.microsoft.com/sharepoint/v3/contenttype/forms"/>
  </ds:schemaRefs>
</ds:datastoreItem>
</file>

<file path=customXml/itemProps3.xml><?xml version="1.0" encoding="utf-8"?>
<ds:datastoreItem xmlns:ds="http://schemas.openxmlformats.org/officeDocument/2006/customXml" ds:itemID="{F622B534-1B52-4B5E-ACF5-4BD206DB9D97}">
  <ds:schemaRefs>
    <ds:schemaRef ds:uri="http://schemas.openxmlformats.org/package/2006/metadata/core-properties"/>
    <ds:schemaRef ds:uri="http://purl.org/dc/dcmitype/"/>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7215</TotalTime>
  <Words>3988</Words>
  <Application>Microsoft Office PowerPoint</Application>
  <PresentationFormat>Custom</PresentationFormat>
  <Paragraphs>243</Paragraphs>
  <Slides>25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Open Sans</vt:lpstr>
      <vt:lpstr>Symbol</vt:lpstr>
      <vt:lpstr>Univers Next for HSBC Bold</vt:lpstr>
      <vt:lpstr>Univers Next for HSBC Light</vt:lpstr>
      <vt:lpstr>Univers Next for HSBC Medium</vt:lpstr>
      <vt:lpstr>Univers Next for HSBC Regular</vt:lpstr>
      <vt:lpstr>Wingdings</vt:lpstr>
      <vt:lpstr>Office Theme</vt:lpstr>
      <vt:lpstr>Risk Management in Pre-provision Net Revenue Forecasting</vt:lpstr>
      <vt:lpstr>Presentation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PPNR Model Validation Steps </vt:lpstr>
      <vt:lpstr>PowerPoint Presentation</vt:lpstr>
      <vt:lpstr>PowerPoint Presentation</vt:lpstr>
      <vt:lpstr>PowerPoint Presentation</vt:lpstr>
      <vt:lpstr>Disclaimer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Agnieszka LAGOWSKA</dc:creator>
  <cp:lastModifiedBy>Agnieszka LAGOWSKA</cp:lastModifiedBy>
  <cp:revision>24</cp:revision>
  <dcterms:created xsi:type="dcterms:W3CDTF">2022-02-15T13:40:29Z</dcterms:created>
  <dcterms:modified xsi:type="dcterms:W3CDTF">2026-04-24T12:11:06Z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INTERNAL</vt:lpwstr>
  </property>
  <property fmtid="{D5CDD505-2E9C-101B-9397-08002B2CF9AE}" pid="3" name="IsMyDocuments">
    <vt:bool>true</vt:bool>
  </property>
  <property fmtid="{D5CDD505-2E9C-101B-9397-08002B2CF9AE}" pid="4" name="ContentTypeId">
    <vt:lpwstr>0x01010095CC98259E1E614EA2376F7B6310295A</vt:lpwstr>
  </property>
  <property fmtid="{D5CDD505-2E9C-101B-9397-08002B2CF9AE}" pid="5" name="MSIP_Label_3486a02c-2dfb-4efe-823f-aa2d1f0e6ab7_Enabled">
    <vt:lpwstr>true</vt:lpwstr>
  </property>
  <property fmtid="{D5CDD505-2E9C-101B-9397-08002B2CF9AE}" pid="6" name="MSIP_Label_3486a02c-2dfb-4efe-823f-aa2d1f0e6ab7_SetDate">
    <vt:lpwstr>2026-04-21T14:12:59Z</vt:lpwstr>
  </property>
  <property fmtid="{D5CDD505-2E9C-101B-9397-08002B2CF9AE}" pid="7" name="MSIP_Label_3486a02c-2dfb-4efe-823f-aa2d1f0e6ab7_Method">
    <vt:lpwstr>Privileged</vt:lpwstr>
  </property>
  <property fmtid="{D5CDD505-2E9C-101B-9397-08002B2CF9AE}" pid="8" name="MSIP_Label_3486a02c-2dfb-4efe-823f-aa2d1f0e6ab7_Name">
    <vt:lpwstr>CLAPUBLIC</vt:lpwstr>
  </property>
  <property fmtid="{D5CDD505-2E9C-101B-9397-08002B2CF9AE}" pid="9" name="MSIP_Label_3486a02c-2dfb-4efe-823f-aa2d1f0e6ab7_SiteId">
    <vt:lpwstr>e0fd434d-ba64-497b-90d2-859c472e1a92</vt:lpwstr>
  </property>
  <property fmtid="{D5CDD505-2E9C-101B-9397-08002B2CF9AE}" pid="10" name="MSIP_Label_3486a02c-2dfb-4efe-823f-aa2d1f0e6ab7_ActionId">
    <vt:lpwstr>211e66c7-0e22-49ec-a499-44f925393f1f</vt:lpwstr>
  </property>
  <property fmtid="{D5CDD505-2E9C-101B-9397-08002B2CF9AE}" pid="11" name="MSIP_Label_3486a02c-2dfb-4efe-823f-aa2d1f0e6ab7_ContentBits">
    <vt:lpwstr>2</vt:lpwstr>
  </property>
  <property fmtid="{D5CDD505-2E9C-101B-9397-08002B2CF9AE}" pid="12" name="MSIP_Label_3486a02c-2dfb-4efe-823f-aa2d1f0e6ab7_Tag">
    <vt:lpwstr>10, 0, 1, 1</vt:lpwstr>
  </property>
  <property fmtid="{D5CDD505-2E9C-101B-9397-08002B2CF9AE}" pid="13" name="ClassificationContentMarkingFooterLocations">
    <vt:lpwstr>Office Theme:4</vt:lpwstr>
  </property>
  <property fmtid="{D5CDD505-2E9C-101B-9397-08002B2CF9AE}" pid="14" name="ClassificationContentMarkingFooterText">
    <vt:lpwstr>PUBLIC</vt:lpwstr>
  </property>
</Properties>
</file>